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0693400" cy="7556500"/>
  <p:notesSz cx="106934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C131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1662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C131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1662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C131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C131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80" y="420680"/>
            <a:ext cx="9917118" cy="55806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6950" y="603221"/>
            <a:ext cx="5963284" cy="435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C131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6669" y="3613182"/>
            <a:ext cx="4440555" cy="1628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1662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0930" y="610930"/>
            <a:ext cx="9726930" cy="5473700"/>
            <a:chOff x="610930" y="610930"/>
            <a:chExt cx="9726930" cy="5473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930" y="610930"/>
              <a:ext cx="9726868" cy="547365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0930" y="610930"/>
              <a:ext cx="9726930" cy="5473700"/>
            </a:xfrm>
            <a:custGeom>
              <a:avLst/>
              <a:gdLst/>
              <a:ahLst/>
              <a:cxnLst/>
              <a:rect l="l" t="t" r="r" b="b"/>
              <a:pathLst>
                <a:path w="9726930" h="5473700">
                  <a:moveTo>
                    <a:pt x="9726868" y="5473654"/>
                  </a:moveTo>
                  <a:lnTo>
                    <a:pt x="0" y="5473654"/>
                  </a:lnTo>
                  <a:lnTo>
                    <a:pt x="0" y="0"/>
                  </a:lnTo>
                  <a:lnTo>
                    <a:pt x="9726868" y="0"/>
                  </a:lnTo>
                  <a:lnTo>
                    <a:pt x="9726868" y="5473654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8838" y="2313734"/>
            <a:ext cx="3724910" cy="6191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545">
                <a:solidFill>
                  <a:srgbClr val="FFFFFF"/>
                </a:solidFill>
              </a:rPr>
              <a:t>ScrapeSmart</a:t>
            </a:r>
            <a:endParaRPr sz="3900"/>
          </a:p>
        </p:txBody>
      </p:sp>
      <p:sp>
        <p:nvSpPr>
          <p:cNvPr id="6" name="object 6" descr=""/>
          <p:cNvSpPr txBox="1"/>
          <p:nvPr/>
        </p:nvSpPr>
        <p:spPr>
          <a:xfrm>
            <a:off x="2014518" y="4215949"/>
            <a:ext cx="6537959" cy="871219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dirty="0" sz="2000" spc="254" b="1">
                <a:solidFill>
                  <a:srgbClr val="FFFFFF"/>
                </a:solidFill>
                <a:latin typeface="Trebuchet MS"/>
                <a:cs typeface="Trebuchet MS"/>
              </a:rPr>
              <a:t>Venture</a:t>
            </a:r>
            <a:r>
              <a:rPr dirty="0" sz="2000" spc="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9" b="1">
                <a:solidFill>
                  <a:srgbClr val="FFFFFF"/>
                </a:solidFill>
                <a:latin typeface="Trebuchet MS"/>
                <a:cs typeface="Trebuchet MS"/>
              </a:rPr>
              <a:t>Viability</a:t>
            </a:r>
            <a:r>
              <a:rPr dirty="0" sz="2000" spc="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85" b="1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Sri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Sairam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dirty="0" sz="20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College,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west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Tambaram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4513" y="642847"/>
            <a:ext cx="797908" cy="414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95"/>
              <a:t>Jobs-</a:t>
            </a:r>
            <a:r>
              <a:rPr dirty="0" spc="250"/>
              <a:t>to-</a:t>
            </a:r>
            <a:r>
              <a:rPr dirty="0" spc="265"/>
              <a:t>be-</a:t>
            </a:r>
            <a:r>
              <a:rPr dirty="0" spc="360"/>
              <a:t>Done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9971" y="1982606"/>
            <a:ext cx="2928620" cy="2847340"/>
            <a:chOff x="859971" y="1982606"/>
            <a:chExt cx="2928620" cy="2847340"/>
          </a:xfrm>
        </p:grpSpPr>
        <p:sp>
          <p:nvSpPr>
            <p:cNvPr id="6" name="object 6" descr=""/>
            <p:cNvSpPr/>
            <p:nvPr/>
          </p:nvSpPr>
          <p:spPr>
            <a:xfrm>
              <a:off x="859971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38614" y="2138450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066" y="142989"/>
                  </a:moveTo>
                  <a:lnTo>
                    <a:pt x="175399" y="142989"/>
                  </a:lnTo>
                  <a:lnTo>
                    <a:pt x="175399" y="150622"/>
                  </a:lnTo>
                  <a:lnTo>
                    <a:pt x="175399" y="159016"/>
                  </a:lnTo>
                  <a:lnTo>
                    <a:pt x="168541" y="165874"/>
                  </a:lnTo>
                  <a:lnTo>
                    <a:pt x="136512" y="165874"/>
                  </a:lnTo>
                  <a:lnTo>
                    <a:pt x="129641" y="159016"/>
                  </a:lnTo>
                  <a:lnTo>
                    <a:pt x="129641" y="142989"/>
                  </a:lnTo>
                  <a:lnTo>
                    <a:pt x="0" y="142989"/>
                  </a:lnTo>
                  <a:lnTo>
                    <a:pt x="0" y="258165"/>
                  </a:lnTo>
                  <a:lnTo>
                    <a:pt x="6858" y="265023"/>
                  </a:lnTo>
                  <a:lnTo>
                    <a:pt x="298196" y="265023"/>
                  </a:lnTo>
                  <a:lnTo>
                    <a:pt x="305066" y="258165"/>
                  </a:lnTo>
                  <a:lnTo>
                    <a:pt x="305066" y="142989"/>
                  </a:lnTo>
                  <a:close/>
                </a:path>
                <a:path w="305435" h="265430">
                  <a:moveTo>
                    <a:pt x="305066" y="58343"/>
                  </a:moveTo>
                  <a:lnTo>
                    <a:pt x="298196" y="51473"/>
                  </a:lnTo>
                  <a:lnTo>
                    <a:pt x="213537" y="51473"/>
                  </a:lnTo>
                  <a:lnTo>
                    <a:pt x="213537" y="26695"/>
                  </a:lnTo>
                  <a:lnTo>
                    <a:pt x="190665" y="762"/>
                  </a:lnTo>
                  <a:lnTo>
                    <a:pt x="190665" y="24396"/>
                  </a:lnTo>
                  <a:lnTo>
                    <a:pt x="190665" y="51473"/>
                  </a:lnTo>
                  <a:lnTo>
                    <a:pt x="114388" y="51473"/>
                  </a:lnTo>
                  <a:lnTo>
                    <a:pt x="114388" y="24396"/>
                  </a:lnTo>
                  <a:lnTo>
                    <a:pt x="115925" y="22885"/>
                  </a:lnTo>
                  <a:lnTo>
                    <a:pt x="189141" y="22885"/>
                  </a:lnTo>
                  <a:lnTo>
                    <a:pt x="190665" y="24396"/>
                  </a:lnTo>
                  <a:lnTo>
                    <a:pt x="190665" y="762"/>
                  </a:lnTo>
                  <a:lnTo>
                    <a:pt x="186842" y="0"/>
                  </a:lnTo>
                  <a:lnTo>
                    <a:pt x="118211" y="0"/>
                  </a:lnTo>
                  <a:lnTo>
                    <a:pt x="107759" y="2070"/>
                  </a:lnTo>
                  <a:lnTo>
                    <a:pt x="99288" y="7772"/>
                  </a:lnTo>
                  <a:lnTo>
                    <a:pt x="93599" y="16243"/>
                  </a:lnTo>
                  <a:lnTo>
                    <a:pt x="91516" y="26695"/>
                  </a:lnTo>
                  <a:lnTo>
                    <a:pt x="91516" y="51473"/>
                  </a:lnTo>
                  <a:lnTo>
                    <a:pt x="6858" y="51473"/>
                  </a:lnTo>
                  <a:lnTo>
                    <a:pt x="0" y="58343"/>
                  </a:lnTo>
                  <a:lnTo>
                    <a:pt x="0" y="127736"/>
                  </a:lnTo>
                  <a:lnTo>
                    <a:pt x="129641" y="127736"/>
                  </a:lnTo>
                  <a:lnTo>
                    <a:pt x="129641" y="120116"/>
                  </a:lnTo>
                  <a:lnTo>
                    <a:pt x="175399" y="120116"/>
                  </a:lnTo>
                  <a:lnTo>
                    <a:pt x="175399" y="127736"/>
                  </a:lnTo>
                  <a:lnTo>
                    <a:pt x="305066" y="127736"/>
                  </a:lnTo>
                  <a:lnTo>
                    <a:pt x="305066" y="120116"/>
                  </a:lnTo>
                  <a:lnTo>
                    <a:pt x="305066" y="5834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59971" y="1982606"/>
            <a:ext cx="2928620" cy="284734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15"/>
              </a:spcBef>
            </a:pP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Functional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00" b="1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182880">
              <a:lnSpc>
                <a:spcPts val="1280"/>
              </a:lnSpc>
              <a:spcBef>
                <a:spcPts val="5"/>
              </a:spcBef>
            </a:pPr>
            <a:r>
              <a:rPr dirty="0" sz="1150">
                <a:latin typeface="Trebuchet MS"/>
                <a:cs typeface="Trebuchet MS"/>
              </a:rPr>
              <a:t>John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wants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extract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from </a:t>
            </a:r>
            <a:r>
              <a:rPr dirty="0" sz="1150" spc="105">
                <a:latin typeface="Trebuchet MS"/>
                <a:cs typeface="Trebuchet MS"/>
              </a:rPr>
              <a:t>websites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easily,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without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coding. </a:t>
            </a:r>
            <a:r>
              <a:rPr dirty="0" sz="1150" spc="130">
                <a:latin typeface="Trebuchet MS"/>
                <a:cs typeface="Trebuchet MS"/>
              </a:rPr>
              <a:t>He </a:t>
            </a:r>
            <a:r>
              <a:rPr dirty="0" sz="1150" spc="114">
                <a:latin typeface="Trebuchet MS"/>
                <a:cs typeface="Trebuchet MS"/>
              </a:rPr>
              <a:t>needs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collect,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clean,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 format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info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like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prices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or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reviews,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145"/>
              </a:lnSpc>
            </a:pPr>
            <a:r>
              <a:rPr dirty="0" sz="1150" spc="114">
                <a:latin typeface="Trebuchet MS"/>
                <a:cs typeface="Trebuchet MS"/>
              </a:rPr>
              <a:t>automate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scraping,</a:t>
            </a:r>
            <a:r>
              <a:rPr dirty="0" sz="1150" spc="18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avoid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IP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bans,</a:t>
            </a:r>
            <a:endParaRPr sz="1150">
              <a:latin typeface="Trebuchet MS"/>
              <a:cs typeface="Trebuchet MS"/>
            </a:endParaRPr>
          </a:p>
          <a:p>
            <a:pPr marL="113664" marR="159385">
              <a:lnSpc>
                <a:spcPts val="1280"/>
              </a:lnSpc>
              <a:spcBef>
                <a:spcPts val="75"/>
              </a:spcBef>
            </a:pPr>
            <a:r>
              <a:rPr dirty="0" sz="1150" spc="80">
                <a:latin typeface="Trebuchet MS"/>
                <a:cs typeface="Trebuchet MS"/>
              </a:rPr>
              <a:t>track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changes,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get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alerts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on </a:t>
            </a:r>
            <a:r>
              <a:rPr dirty="0" sz="1150" spc="65">
                <a:latin typeface="Trebuchet MS"/>
                <a:cs typeface="Trebuchet MS"/>
              </a:rPr>
              <a:t>errors,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integrate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results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into </a:t>
            </a:r>
            <a:r>
              <a:rPr dirty="0" sz="1150" spc="90">
                <a:latin typeface="Trebuchet MS"/>
                <a:cs typeface="Trebuchet MS"/>
              </a:rPr>
              <a:t>his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tools—</a:t>
            </a:r>
            <a:r>
              <a:rPr dirty="0" sz="1150">
                <a:latin typeface="Trebuchet MS"/>
                <a:cs typeface="Trebuchet MS"/>
              </a:rPr>
              <a:t>all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while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staying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legally compliant.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918744" y="1982606"/>
            <a:ext cx="2928620" cy="2847340"/>
            <a:chOff x="3918744" y="1982606"/>
            <a:chExt cx="2928620" cy="2847340"/>
          </a:xfrm>
        </p:grpSpPr>
        <p:sp>
          <p:nvSpPr>
            <p:cNvPr id="10" name="object 10" descr=""/>
            <p:cNvSpPr/>
            <p:nvPr/>
          </p:nvSpPr>
          <p:spPr>
            <a:xfrm>
              <a:off x="3918744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24206" y="2124774"/>
              <a:ext cx="228600" cy="326390"/>
            </a:xfrm>
            <a:custGeom>
              <a:avLst/>
              <a:gdLst/>
              <a:ahLst/>
              <a:cxnLst/>
              <a:rect l="l" t="t" r="r" b="b"/>
              <a:pathLst>
                <a:path w="228600" h="326389">
                  <a:moveTo>
                    <a:pt x="114017" y="325791"/>
                  </a:moveTo>
                  <a:lnTo>
                    <a:pt x="96202" y="313199"/>
                  </a:lnTo>
                  <a:lnTo>
                    <a:pt x="57008" y="280288"/>
                  </a:lnTo>
                  <a:lnTo>
                    <a:pt x="17815" y="234353"/>
                  </a:lnTo>
                  <a:lnTo>
                    <a:pt x="0" y="182690"/>
                  </a:lnTo>
                  <a:lnTo>
                    <a:pt x="2399" y="167717"/>
                  </a:lnTo>
                  <a:lnTo>
                    <a:pt x="9077" y="153541"/>
                  </a:lnTo>
                  <a:lnTo>
                    <a:pt x="19256" y="141193"/>
                  </a:lnTo>
                  <a:lnTo>
                    <a:pt x="32158" y="131710"/>
                  </a:lnTo>
                  <a:lnTo>
                    <a:pt x="32158" y="83638"/>
                  </a:lnTo>
                  <a:lnTo>
                    <a:pt x="38591" y="51082"/>
                  </a:lnTo>
                  <a:lnTo>
                    <a:pt x="56134" y="24497"/>
                  </a:lnTo>
                  <a:lnTo>
                    <a:pt x="82154" y="6572"/>
                  </a:lnTo>
                  <a:lnTo>
                    <a:pt x="114017" y="0"/>
                  </a:lnTo>
                  <a:lnTo>
                    <a:pt x="145880" y="6572"/>
                  </a:lnTo>
                  <a:lnTo>
                    <a:pt x="171028" y="23896"/>
                  </a:lnTo>
                  <a:lnTo>
                    <a:pt x="114017" y="23896"/>
                  </a:lnTo>
                  <a:lnTo>
                    <a:pt x="91257" y="28591"/>
                  </a:lnTo>
                  <a:lnTo>
                    <a:pt x="72672" y="41394"/>
                  </a:lnTo>
                  <a:lnTo>
                    <a:pt x="60141" y="60384"/>
                  </a:lnTo>
                  <a:lnTo>
                    <a:pt x="55546" y="83638"/>
                  </a:lnTo>
                  <a:lnTo>
                    <a:pt x="55546" y="125099"/>
                  </a:lnTo>
                  <a:lnTo>
                    <a:pt x="70690" y="127125"/>
                  </a:lnTo>
                  <a:lnTo>
                    <a:pt x="85892" y="134647"/>
                  </a:lnTo>
                  <a:lnTo>
                    <a:pt x="100539" y="148488"/>
                  </a:lnTo>
                  <a:lnTo>
                    <a:pt x="114017" y="169467"/>
                  </a:lnTo>
                  <a:lnTo>
                    <a:pt x="223275" y="169467"/>
                  </a:lnTo>
                  <a:lnTo>
                    <a:pt x="227992" y="182690"/>
                  </a:lnTo>
                  <a:lnTo>
                    <a:pt x="223768" y="195165"/>
                  </a:lnTo>
                  <a:lnTo>
                    <a:pt x="112617" y="195165"/>
                  </a:lnTo>
                  <a:lnTo>
                    <a:pt x="103937" y="197461"/>
                  </a:lnTo>
                  <a:lnTo>
                    <a:pt x="96734" y="202916"/>
                  </a:lnTo>
                  <a:lnTo>
                    <a:pt x="91966" y="211059"/>
                  </a:lnTo>
                  <a:lnTo>
                    <a:pt x="90665" y="220455"/>
                  </a:lnTo>
                  <a:lnTo>
                    <a:pt x="92913" y="229324"/>
                  </a:lnTo>
                  <a:lnTo>
                    <a:pt x="98251" y="236684"/>
                  </a:lnTo>
                  <a:lnTo>
                    <a:pt x="106221" y="241555"/>
                  </a:lnTo>
                  <a:lnTo>
                    <a:pt x="106221" y="262863"/>
                  </a:lnTo>
                  <a:lnTo>
                    <a:pt x="185917" y="262863"/>
                  </a:lnTo>
                  <a:lnTo>
                    <a:pt x="171038" y="280288"/>
                  </a:lnTo>
                  <a:lnTo>
                    <a:pt x="131834" y="313199"/>
                  </a:lnTo>
                  <a:lnTo>
                    <a:pt x="114017" y="325791"/>
                  </a:lnTo>
                  <a:close/>
                </a:path>
                <a:path w="228600" h="326389">
                  <a:moveTo>
                    <a:pt x="195876" y="99569"/>
                  </a:moveTo>
                  <a:lnTo>
                    <a:pt x="172488" y="99569"/>
                  </a:lnTo>
                  <a:lnTo>
                    <a:pt x="172488" y="83638"/>
                  </a:lnTo>
                  <a:lnTo>
                    <a:pt x="167893" y="60384"/>
                  </a:lnTo>
                  <a:lnTo>
                    <a:pt x="155362" y="41394"/>
                  </a:lnTo>
                  <a:lnTo>
                    <a:pt x="136777" y="28591"/>
                  </a:lnTo>
                  <a:lnTo>
                    <a:pt x="114017" y="23896"/>
                  </a:lnTo>
                  <a:lnTo>
                    <a:pt x="171028" y="23896"/>
                  </a:lnTo>
                  <a:lnTo>
                    <a:pt x="171900" y="24497"/>
                  </a:lnTo>
                  <a:lnTo>
                    <a:pt x="189443" y="51082"/>
                  </a:lnTo>
                  <a:lnTo>
                    <a:pt x="195876" y="83638"/>
                  </a:lnTo>
                  <a:lnTo>
                    <a:pt x="195876" y="99569"/>
                  </a:lnTo>
                  <a:close/>
                </a:path>
                <a:path w="228600" h="326389">
                  <a:moveTo>
                    <a:pt x="223275" y="169467"/>
                  </a:moveTo>
                  <a:lnTo>
                    <a:pt x="114017" y="169467"/>
                  </a:lnTo>
                  <a:lnTo>
                    <a:pt x="149659" y="130145"/>
                  </a:lnTo>
                  <a:lnTo>
                    <a:pt x="186871" y="127732"/>
                  </a:lnTo>
                  <a:lnTo>
                    <a:pt x="216161" y="149522"/>
                  </a:lnTo>
                  <a:lnTo>
                    <a:pt x="223275" y="169467"/>
                  </a:lnTo>
                  <a:close/>
                </a:path>
                <a:path w="228600" h="326389">
                  <a:moveTo>
                    <a:pt x="185917" y="262863"/>
                  </a:moveTo>
                  <a:lnTo>
                    <a:pt x="121813" y="262863"/>
                  </a:lnTo>
                  <a:lnTo>
                    <a:pt x="121813" y="241555"/>
                  </a:lnTo>
                  <a:lnTo>
                    <a:pt x="128474" y="239149"/>
                  </a:lnTo>
                  <a:lnTo>
                    <a:pt x="133713" y="233796"/>
                  </a:lnTo>
                  <a:lnTo>
                    <a:pt x="136068" y="226991"/>
                  </a:lnTo>
                  <a:lnTo>
                    <a:pt x="137369" y="217595"/>
                  </a:lnTo>
                  <a:lnTo>
                    <a:pt x="135122" y="208727"/>
                  </a:lnTo>
                  <a:lnTo>
                    <a:pt x="129783" y="201366"/>
                  </a:lnTo>
                  <a:lnTo>
                    <a:pt x="121813" y="196495"/>
                  </a:lnTo>
                  <a:lnTo>
                    <a:pt x="112617" y="195165"/>
                  </a:lnTo>
                  <a:lnTo>
                    <a:pt x="223768" y="195165"/>
                  </a:lnTo>
                  <a:lnTo>
                    <a:pt x="210236" y="234353"/>
                  </a:lnTo>
                  <a:lnTo>
                    <a:pt x="208271" y="236684"/>
                  </a:lnTo>
                  <a:lnTo>
                    <a:pt x="185917" y="26286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918744" y="1982606"/>
            <a:ext cx="2928620" cy="284734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80"/>
              </a:spcBef>
            </a:pP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Emotional</a:t>
            </a:r>
            <a:r>
              <a:rPr dirty="0" sz="1400" spc="22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00" b="1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319405">
              <a:lnSpc>
                <a:spcPts val="1280"/>
              </a:lnSpc>
            </a:pPr>
            <a:r>
              <a:rPr dirty="0" sz="1150">
                <a:latin typeface="Trebuchet MS"/>
                <a:cs typeface="Trebuchet MS"/>
              </a:rPr>
              <a:t>John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wants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feel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confident,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in </a:t>
            </a:r>
            <a:r>
              <a:rPr dirty="0" sz="1150" spc="65">
                <a:latin typeface="Trebuchet MS"/>
                <a:cs typeface="Trebuchet MS"/>
              </a:rPr>
              <a:t>control,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less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stressed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about </a:t>
            </a:r>
            <a:r>
              <a:rPr dirty="0" sz="1150" spc="114">
                <a:latin typeface="Trebuchet MS"/>
                <a:cs typeface="Trebuchet MS"/>
              </a:rPr>
              <a:t>web </a:t>
            </a:r>
            <a:r>
              <a:rPr dirty="0" sz="1150" spc="85">
                <a:latin typeface="Trebuchet MS"/>
                <a:cs typeface="Trebuchet MS"/>
              </a:rPr>
              <a:t>scraping.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He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seeks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ease, </a:t>
            </a:r>
            <a:r>
              <a:rPr dirty="0" sz="1150" spc="55">
                <a:latin typeface="Trebuchet MS"/>
                <a:cs typeface="Trebuchet MS"/>
              </a:rPr>
              <a:t>reliability,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empowerment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145"/>
              </a:lnSpc>
            </a:pPr>
            <a:r>
              <a:rPr dirty="0" sz="1150" spc="80">
                <a:latin typeface="Trebuchet MS"/>
                <a:cs typeface="Trebuchet MS"/>
              </a:rPr>
              <a:t>without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coding.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He </a:t>
            </a:r>
            <a:r>
              <a:rPr dirty="0" sz="1150" spc="114">
                <a:latin typeface="Trebuchet MS"/>
                <a:cs typeface="Trebuchet MS"/>
              </a:rPr>
              <a:t>wants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35">
                <a:latin typeface="Trebuchet MS"/>
                <a:cs typeface="Trebuchet MS"/>
              </a:rPr>
              <a:t>feel</a:t>
            </a:r>
            <a:endParaRPr sz="1150">
              <a:latin typeface="Trebuchet MS"/>
              <a:cs typeface="Trebuchet MS"/>
            </a:endParaRPr>
          </a:p>
          <a:p>
            <a:pPr marL="113664" marR="175260">
              <a:lnSpc>
                <a:spcPts val="1280"/>
              </a:lnSpc>
              <a:spcBef>
                <a:spcPts val="80"/>
              </a:spcBef>
            </a:pPr>
            <a:r>
              <a:rPr dirty="0" sz="1150" spc="80">
                <a:latin typeface="Trebuchet MS"/>
                <a:cs typeface="Trebuchet MS"/>
              </a:rPr>
              <a:t>productive,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safe,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proud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using </a:t>
            </a:r>
            <a:r>
              <a:rPr dirty="0" sz="1150" spc="110">
                <a:latin typeface="Trebuchet MS"/>
                <a:cs typeface="Trebuchet MS"/>
              </a:rPr>
              <a:t>smart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tools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that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40">
                <a:latin typeface="Trebuchet MS"/>
                <a:cs typeface="Trebuchet MS"/>
              </a:rPr>
              <a:t>save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time,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adapt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changes,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keep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his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work </a:t>
            </a:r>
            <a:r>
              <a:rPr dirty="0" sz="1150" spc="75">
                <a:latin typeface="Trebuchet MS"/>
                <a:cs typeface="Trebuchet MS"/>
              </a:rPr>
              <a:t>ethical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efficient.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977515" y="1982606"/>
            <a:ext cx="2928620" cy="2847340"/>
            <a:chOff x="6977515" y="1982606"/>
            <a:chExt cx="2928620" cy="2847340"/>
          </a:xfrm>
        </p:grpSpPr>
        <p:sp>
          <p:nvSpPr>
            <p:cNvPr id="14" name="object 14" descr=""/>
            <p:cNvSpPr/>
            <p:nvPr/>
          </p:nvSpPr>
          <p:spPr>
            <a:xfrm>
              <a:off x="6977515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0670" y="2152266"/>
              <a:ext cx="266581" cy="27080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977515" y="1982606"/>
            <a:ext cx="2928620" cy="284734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80"/>
              </a:spcBef>
            </a:pP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Social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00" b="1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196850">
              <a:lnSpc>
                <a:spcPts val="1280"/>
              </a:lnSpc>
            </a:pPr>
            <a:r>
              <a:rPr dirty="0" sz="1150">
                <a:latin typeface="Trebuchet MS"/>
                <a:cs typeface="Trebuchet MS"/>
              </a:rPr>
              <a:t>John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wants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gain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recognition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as </a:t>
            </a:r>
            <a:r>
              <a:rPr dirty="0" sz="1150" spc="100">
                <a:latin typeface="Trebuchet MS"/>
                <a:cs typeface="Trebuchet MS"/>
              </a:rPr>
              <a:t>a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smart,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efficient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problem-</a:t>
            </a:r>
            <a:r>
              <a:rPr dirty="0" sz="1150" spc="55">
                <a:latin typeface="Trebuchet MS"/>
                <a:cs typeface="Trebuchet MS"/>
              </a:rPr>
              <a:t>solver. </a:t>
            </a:r>
            <a:r>
              <a:rPr dirty="0" sz="1150" spc="130">
                <a:latin typeface="Trebuchet MS"/>
                <a:cs typeface="Trebuchet MS"/>
              </a:rPr>
              <a:t>He </a:t>
            </a:r>
            <a:r>
              <a:rPr dirty="0" sz="1150" spc="120">
                <a:latin typeface="Trebuchet MS"/>
                <a:cs typeface="Trebuchet MS"/>
              </a:rPr>
              <a:t>hopes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colleagues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or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clients </a:t>
            </a:r>
            <a:r>
              <a:rPr dirty="0" sz="1150" spc="114">
                <a:latin typeface="Trebuchet MS"/>
                <a:cs typeface="Trebuchet MS"/>
              </a:rPr>
              <a:t>see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him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as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tech-</a:t>
            </a:r>
            <a:r>
              <a:rPr dirty="0" sz="1150" spc="155">
                <a:latin typeface="Trebuchet MS"/>
                <a:cs typeface="Trebuchet MS"/>
              </a:rPr>
              <a:t>savvy </a:t>
            </a:r>
            <a:r>
              <a:rPr dirty="0" sz="1150" spc="90">
                <a:latin typeface="Trebuchet MS"/>
                <a:cs typeface="Trebuchet MS"/>
              </a:rPr>
              <a:t>and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145"/>
              </a:lnSpc>
            </a:pPr>
            <a:r>
              <a:rPr dirty="0" sz="1150" spc="80">
                <a:latin typeface="Trebuchet MS"/>
                <a:cs typeface="Trebuchet MS"/>
              </a:rPr>
              <a:t>forward-</a:t>
            </a:r>
            <a:r>
              <a:rPr dirty="0" sz="1150" spc="70">
                <a:latin typeface="Trebuchet MS"/>
                <a:cs typeface="Trebuchet MS"/>
              </a:rPr>
              <a:t>thinking.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He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wants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to</a:t>
            </a:r>
            <a:endParaRPr sz="1150">
              <a:latin typeface="Trebuchet MS"/>
              <a:cs typeface="Trebuchet MS"/>
            </a:endParaRPr>
          </a:p>
          <a:p>
            <a:pPr marL="113664" marR="193675">
              <a:lnSpc>
                <a:spcPts val="1280"/>
              </a:lnSpc>
              <a:spcBef>
                <a:spcPts val="80"/>
              </a:spcBef>
            </a:pPr>
            <a:r>
              <a:rPr dirty="0" sz="1150" spc="105">
                <a:latin typeface="Trebuchet MS"/>
                <a:cs typeface="Trebuchet MS"/>
              </a:rPr>
              <a:t>share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insights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confidently,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earn </a:t>
            </a:r>
            <a:r>
              <a:rPr dirty="0" sz="1150" spc="90">
                <a:latin typeface="Trebuchet MS"/>
                <a:cs typeface="Trebuchet MS"/>
              </a:rPr>
              <a:t>respect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for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his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skills,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be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seen </a:t>
            </a:r>
            <a:r>
              <a:rPr dirty="0" sz="1150" spc="135">
                <a:latin typeface="Trebuchet MS"/>
                <a:cs typeface="Trebuchet MS"/>
              </a:rPr>
              <a:t>as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someone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who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leverages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AI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to </a:t>
            </a:r>
            <a:r>
              <a:rPr dirty="0" sz="1150" spc="110">
                <a:latin typeface="Trebuchet MS"/>
                <a:cs typeface="Trebuchet MS"/>
              </a:rPr>
              <a:t>stay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ahead.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85"/>
              <a:t>Current</a:t>
            </a:r>
            <a:r>
              <a:rPr dirty="0" spc="250"/>
              <a:t> </a:t>
            </a:r>
            <a:r>
              <a:rPr dirty="0" spc="280"/>
              <a:t>Alternatives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706624" y="1421289"/>
            <a:ext cx="756920" cy="756920"/>
            <a:chOff x="2706624" y="1421289"/>
            <a:chExt cx="756920" cy="756920"/>
          </a:xfrm>
        </p:grpSpPr>
        <p:sp>
          <p:nvSpPr>
            <p:cNvPr id="5" name="object 5" descr=""/>
            <p:cNvSpPr/>
            <p:nvPr/>
          </p:nvSpPr>
          <p:spPr>
            <a:xfrm>
              <a:off x="2706624" y="1421289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378278" y="756557"/>
                  </a:moveTo>
                  <a:lnTo>
                    <a:pt x="330828" y="753610"/>
                  </a:lnTo>
                  <a:lnTo>
                    <a:pt x="285137" y="745004"/>
                  </a:lnTo>
                  <a:lnTo>
                    <a:pt x="241559" y="731095"/>
                  </a:lnTo>
                  <a:lnTo>
                    <a:pt x="200448" y="712236"/>
                  </a:lnTo>
                  <a:lnTo>
                    <a:pt x="162160" y="688782"/>
                  </a:lnTo>
                  <a:lnTo>
                    <a:pt x="127049" y="661088"/>
                  </a:lnTo>
                  <a:lnTo>
                    <a:pt x="95469" y="629508"/>
                  </a:lnTo>
                  <a:lnTo>
                    <a:pt x="67775" y="594397"/>
                  </a:lnTo>
                  <a:lnTo>
                    <a:pt x="44321" y="556108"/>
                  </a:lnTo>
                  <a:lnTo>
                    <a:pt x="25462" y="514998"/>
                  </a:lnTo>
                  <a:lnTo>
                    <a:pt x="11553" y="471420"/>
                  </a:lnTo>
                  <a:lnTo>
                    <a:pt x="2947" y="425729"/>
                  </a:lnTo>
                  <a:lnTo>
                    <a:pt x="0" y="378278"/>
                  </a:lnTo>
                  <a:lnTo>
                    <a:pt x="2947" y="330828"/>
                  </a:lnTo>
                  <a:lnTo>
                    <a:pt x="11553" y="285137"/>
                  </a:lnTo>
                  <a:lnTo>
                    <a:pt x="25462" y="241559"/>
                  </a:lnTo>
                  <a:lnTo>
                    <a:pt x="44321" y="200448"/>
                  </a:lnTo>
                  <a:lnTo>
                    <a:pt x="67775" y="162160"/>
                  </a:lnTo>
                  <a:lnTo>
                    <a:pt x="95469" y="127049"/>
                  </a:lnTo>
                  <a:lnTo>
                    <a:pt x="127049" y="95469"/>
                  </a:lnTo>
                  <a:lnTo>
                    <a:pt x="162160" y="67775"/>
                  </a:lnTo>
                  <a:lnTo>
                    <a:pt x="200448" y="44321"/>
                  </a:lnTo>
                  <a:lnTo>
                    <a:pt x="241559" y="25462"/>
                  </a:lnTo>
                  <a:lnTo>
                    <a:pt x="285137" y="11553"/>
                  </a:lnTo>
                  <a:lnTo>
                    <a:pt x="330828" y="2947"/>
                  </a:lnTo>
                  <a:lnTo>
                    <a:pt x="378278" y="0"/>
                  </a:lnTo>
                  <a:lnTo>
                    <a:pt x="425729" y="2947"/>
                  </a:lnTo>
                  <a:lnTo>
                    <a:pt x="471420" y="11553"/>
                  </a:lnTo>
                  <a:lnTo>
                    <a:pt x="514998" y="25462"/>
                  </a:lnTo>
                  <a:lnTo>
                    <a:pt x="556108" y="44321"/>
                  </a:lnTo>
                  <a:lnTo>
                    <a:pt x="594397" y="67775"/>
                  </a:lnTo>
                  <a:lnTo>
                    <a:pt x="629508" y="95469"/>
                  </a:lnTo>
                  <a:lnTo>
                    <a:pt x="661088" y="127049"/>
                  </a:lnTo>
                  <a:lnTo>
                    <a:pt x="688782" y="162160"/>
                  </a:lnTo>
                  <a:lnTo>
                    <a:pt x="712236" y="200448"/>
                  </a:lnTo>
                  <a:lnTo>
                    <a:pt x="731095" y="241559"/>
                  </a:lnTo>
                  <a:lnTo>
                    <a:pt x="745004" y="285137"/>
                  </a:lnTo>
                  <a:lnTo>
                    <a:pt x="753610" y="330828"/>
                  </a:lnTo>
                  <a:lnTo>
                    <a:pt x="756557" y="378278"/>
                  </a:lnTo>
                  <a:lnTo>
                    <a:pt x="753610" y="425729"/>
                  </a:lnTo>
                  <a:lnTo>
                    <a:pt x="745004" y="471420"/>
                  </a:lnTo>
                  <a:lnTo>
                    <a:pt x="731095" y="514998"/>
                  </a:lnTo>
                  <a:lnTo>
                    <a:pt x="712236" y="556108"/>
                  </a:lnTo>
                  <a:lnTo>
                    <a:pt x="688782" y="594397"/>
                  </a:lnTo>
                  <a:lnTo>
                    <a:pt x="661088" y="629508"/>
                  </a:lnTo>
                  <a:lnTo>
                    <a:pt x="629508" y="661088"/>
                  </a:lnTo>
                  <a:lnTo>
                    <a:pt x="594397" y="688782"/>
                  </a:lnTo>
                  <a:lnTo>
                    <a:pt x="556108" y="712236"/>
                  </a:lnTo>
                  <a:lnTo>
                    <a:pt x="514998" y="731095"/>
                  </a:lnTo>
                  <a:lnTo>
                    <a:pt x="471420" y="745004"/>
                  </a:lnTo>
                  <a:lnTo>
                    <a:pt x="425729" y="753610"/>
                  </a:lnTo>
                  <a:lnTo>
                    <a:pt x="378278" y="756557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704" y="1486369"/>
              <a:ext cx="596643" cy="60439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09972" y="2303442"/>
            <a:ext cx="4084320" cy="17018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500" spc="200" b="1">
                <a:latin typeface="Trebuchet MS"/>
                <a:cs typeface="Trebuchet MS"/>
              </a:rPr>
              <a:t>Current</a:t>
            </a:r>
            <a:r>
              <a:rPr dirty="0" sz="1500" spc="135" b="1">
                <a:latin typeface="Trebuchet MS"/>
                <a:cs typeface="Trebuchet MS"/>
              </a:rPr>
              <a:t> </a:t>
            </a:r>
            <a:r>
              <a:rPr dirty="0" sz="1500" spc="190" b="1">
                <a:latin typeface="Trebuchet MS"/>
                <a:cs typeface="Trebuchet MS"/>
              </a:rPr>
              <a:t>Alternatives</a:t>
            </a:r>
            <a:endParaRPr sz="1500">
              <a:latin typeface="Trebuchet MS"/>
              <a:cs typeface="Trebuchet MS"/>
            </a:endParaRPr>
          </a:p>
          <a:p>
            <a:pPr algn="just" marL="12700" marR="59055">
              <a:lnSpc>
                <a:spcPts val="1410"/>
              </a:lnSpc>
              <a:spcBef>
                <a:spcPts val="1520"/>
              </a:spcBef>
            </a:pPr>
            <a:r>
              <a:rPr dirty="0" sz="1250" spc="65">
                <a:latin typeface="Trebuchet MS"/>
                <a:cs typeface="Trebuchet MS"/>
              </a:rPr>
              <a:t>John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currently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60">
                <a:latin typeface="Trebuchet MS"/>
                <a:cs typeface="Trebuchet MS"/>
              </a:rPr>
              <a:t>uses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manual </a:t>
            </a:r>
            <a:r>
              <a:rPr dirty="0" sz="1250" spc="125">
                <a:latin typeface="Trebuchet MS"/>
                <a:cs typeface="Trebuchet MS"/>
              </a:rPr>
              <a:t>copy-</a:t>
            </a:r>
            <a:r>
              <a:rPr dirty="0" sz="1250" spc="100">
                <a:latin typeface="Trebuchet MS"/>
                <a:cs typeface="Trebuchet MS"/>
              </a:rPr>
              <a:t>paste,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90">
                <a:latin typeface="Trebuchet MS"/>
                <a:cs typeface="Trebuchet MS"/>
              </a:rPr>
              <a:t>writes </a:t>
            </a:r>
            <a:r>
              <a:rPr dirty="0" sz="1250" spc="130">
                <a:latin typeface="Trebuchet MS"/>
                <a:cs typeface="Trebuchet MS"/>
              </a:rPr>
              <a:t>Python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scripts,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85">
                <a:latin typeface="Trebuchet MS"/>
                <a:cs typeface="Trebuchet MS"/>
              </a:rPr>
              <a:t>or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60">
                <a:latin typeface="Trebuchet MS"/>
                <a:cs typeface="Trebuchet MS"/>
              </a:rPr>
              <a:t>uses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tools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like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Octoparse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60">
                <a:latin typeface="Trebuchet MS"/>
                <a:cs typeface="Trebuchet MS"/>
              </a:rPr>
              <a:t>or </a:t>
            </a:r>
            <a:r>
              <a:rPr dirty="0" sz="1250" spc="114">
                <a:latin typeface="Trebuchet MS"/>
                <a:cs typeface="Trebuchet MS"/>
              </a:rPr>
              <a:t>ParseHub.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He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65">
                <a:latin typeface="Trebuchet MS"/>
                <a:cs typeface="Trebuchet MS"/>
              </a:rPr>
              <a:t>may</a:t>
            </a:r>
            <a:r>
              <a:rPr dirty="0" sz="1250" spc="120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hire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freelancers,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use</a:t>
            </a:r>
            <a:endParaRPr sz="1250">
              <a:latin typeface="Trebuchet MS"/>
              <a:cs typeface="Trebuchet MS"/>
            </a:endParaRPr>
          </a:p>
          <a:p>
            <a:pPr algn="just" marL="12700">
              <a:lnSpc>
                <a:spcPts val="1330"/>
              </a:lnSpc>
            </a:pPr>
            <a:r>
              <a:rPr dirty="0" sz="1250" spc="120">
                <a:latin typeface="Trebuchet MS"/>
                <a:cs typeface="Trebuchet MS"/>
              </a:rPr>
              <a:t>browser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extensions,</a:t>
            </a:r>
            <a:r>
              <a:rPr dirty="0" sz="1250" spc="85">
                <a:latin typeface="Trebuchet MS"/>
                <a:cs typeface="Trebuchet MS"/>
              </a:rPr>
              <a:t> or</a:t>
            </a:r>
            <a:r>
              <a:rPr dirty="0" sz="1250" spc="95">
                <a:latin typeface="Trebuchet MS"/>
                <a:cs typeface="Trebuchet MS"/>
              </a:rPr>
              <a:t> rely</a:t>
            </a:r>
            <a:r>
              <a:rPr dirty="0" sz="1250" spc="120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on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public</a:t>
            </a:r>
            <a:r>
              <a:rPr dirty="0" sz="1250" spc="110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APIs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and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dirty="0" sz="1250" spc="120">
                <a:latin typeface="Trebuchet MS"/>
                <a:cs typeface="Trebuchet MS"/>
              </a:rPr>
              <a:t>paid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datasets.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These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options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are</a:t>
            </a:r>
            <a:r>
              <a:rPr dirty="0" sz="1250" spc="90">
                <a:latin typeface="Trebuchet MS"/>
                <a:cs typeface="Trebuchet MS"/>
              </a:rPr>
              <a:t> often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70">
                <a:latin typeface="Trebuchet MS"/>
                <a:cs typeface="Trebuchet MS"/>
              </a:rPr>
              <a:t>time- </a:t>
            </a:r>
            <a:r>
              <a:rPr dirty="0" sz="1250" spc="145">
                <a:latin typeface="Trebuchet MS"/>
                <a:cs typeface="Trebuchet MS"/>
              </a:rPr>
              <a:t>consuming,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costly,</a:t>
            </a:r>
            <a:r>
              <a:rPr dirty="0" sz="1250" spc="85">
                <a:latin typeface="Trebuchet MS"/>
                <a:cs typeface="Trebuchet MS"/>
              </a:rPr>
              <a:t> or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need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technical</a:t>
            </a:r>
            <a:r>
              <a:rPr dirty="0" sz="1250" spc="140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skills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and </a:t>
            </a:r>
            <a:r>
              <a:rPr dirty="0" sz="1250" spc="125">
                <a:latin typeface="Trebuchet MS"/>
                <a:cs typeface="Trebuchet MS"/>
              </a:rPr>
              <a:t>constant</a:t>
            </a:r>
            <a:r>
              <a:rPr dirty="0" sz="1250" spc="110">
                <a:latin typeface="Trebuchet MS"/>
                <a:cs typeface="Trebuchet MS"/>
              </a:rPr>
              <a:t> maintenance.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37837" y="1421289"/>
            <a:ext cx="756920" cy="756920"/>
            <a:chOff x="7237837" y="1421289"/>
            <a:chExt cx="756920" cy="756920"/>
          </a:xfrm>
        </p:grpSpPr>
        <p:sp>
          <p:nvSpPr>
            <p:cNvPr id="9" name="object 9" descr=""/>
            <p:cNvSpPr/>
            <p:nvPr/>
          </p:nvSpPr>
          <p:spPr>
            <a:xfrm>
              <a:off x="7237837" y="1421289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378278" y="756557"/>
                  </a:moveTo>
                  <a:lnTo>
                    <a:pt x="330828" y="753610"/>
                  </a:lnTo>
                  <a:lnTo>
                    <a:pt x="285137" y="745004"/>
                  </a:lnTo>
                  <a:lnTo>
                    <a:pt x="241559" y="731095"/>
                  </a:lnTo>
                  <a:lnTo>
                    <a:pt x="200448" y="712236"/>
                  </a:lnTo>
                  <a:lnTo>
                    <a:pt x="162160" y="688782"/>
                  </a:lnTo>
                  <a:lnTo>
                    <a:pt x="127049" y="661088"/>
                  </a:lnTo>
                  <a:lnTo>
                    <a:pt x="95469" y="629508"/>
                  </a:lnTo>
                  <a:lnTo>
                    <a:pt x="67775" y="594397"/>
                  </a:lnTo>
                  <a:lnTo>
                    <a:pt x="44321" y="556108"/>
                  </a:lnTo>
                  <a:lnTo>
                    <a:pt x="25462" y="514998"/>
                  </a:lnTo>
                  <a:lnTo>
                    <a:pt x="11553" y="471420"/>
                  </a:lnTo>
                  <a:lnTo>
                    <a:pt x="2947" y="425729"/>
                  </a:lnTo>
                  <a:lnTo>
                    <a:pt x="0" y="378278"/>
                  </a:lnTo>
                  <a:lnTo>
                    <a:pt x="2947" y="330828"/>
                  </a:lnTo>
                  <a:lnTo>
                    <a:pt x="11553" y="285137"/>
                  </a:lnTo>
                  <a:lnTo>
                    <a:pt x="25462" y="241559"/>
                  </a:lnTo>
                  <a:lnTo>
                    <a:pt x="44321" y="200448"/>
                  </a:lnTo>
                  <a:lnTo>
                    <a:pt x="67775" y="162160"/>
                  </a:lnTo>
                  <a:lnTo>
                    <a:pt x="95469" y="127049"/>
                  </a:lnTo>
                  <a:lnTo>
                    <a:pt x="127049" y="95469"/>
                  </a:lnTo>
                  <a:lnTo>
                    <a:pt x="162160" y="67775"/>
                  </a:lnTo>
                  <a:lnTo>
                    <a:pt x="200448" y="44321"/>
                  </a:lnTo>
                  <a:lnTo>
                    <a:pt x="241559" y="25462"/>
                  </a:lnTo>
                  <a:lnTo>
                    <a:pt x="285137" y="11553"/>
                  </a:lnTo>
                  <a:lnTo>
                    <a:pt x="330828" y="2947"/>
                  </a:lnTo>
                  <a:lnTo>
                    <a:pt x="378278" y="0"/>
                  </a:lnTo>
                  <a:lnTo>
                    <a:pt x="425729" y="2947"/>
                  </a:lnTo>
                  <a:lnTo>
                    <a:pt x="471420" y="11553"/>
                  </a:lnTo>
                  <a:lnTo>
                    <a:pt x="514998" y="25462"/>
                  </a:lnTo>
                  <a:lnTo>
                    <a:pt x="556109" y="44321"/>
                  </a:lnTo>
                  <a:lnTo>
                    <a:pt x="594397" y="67775"/>
                  </a:lnTo>
                  <a:lnTo>
                    <a:pt x="629508" y="95469"/>
                  </a:lnTo>
                  <a:lnTo>
                    <a:pt x="661088" y="127049"/>
                  </a:lnTo>
                  <a:lnTo>
                    <a:pt x="688782" y="162160"/>
                  </a:lnTo>
                  <a:lnTo>
                    <a:pt x="712236" y="200448"/>
                  </a:lnTo>
                  <a:lnTo>
                    <a:pt x="731095" y="241559"/>
                  </a:lnTo>
                  <a:lnTo>
                    <a:pt x="745004" y="285137"/>
                  </a:lnTo>
                  <a:lnTo>
                    <a:pt x="753610" y="330828"/>
                  </a:lnTo>
                  <a:lnTo>
                    <a:pt x="756557" y="378278"/>
                  </a:lnTo>
                  <a:lnTo>
                    <a:pt x="753610" y="425729"/>
                  </a:lnTo>
                  <a:lnTo>
                    <a:pt x="745004" y="471420"/>
                  </a:lnTo>
                  <a:lnTo>
                    <a:pt x="731095" y="514998"/>
                  </a:lnTo>
                  <a:lnTo>
                    <a:pt x="712236" y="556108"/>
                  </a:lnTo>
                  <a:lnTo>
                    <a:pt x="688782" y="594397"/>
                  </a:lnTo>
                  <a:lnTo>
                    <a:pt x="661088" y="629508"/>
                  </a:lnTo>
                  <a:lnTo>
                    <a:pt x="629508" y="661088"/>
                  </a:lnTo>
                  <a:lnTo>
                    <a:pt x="594397" y="688782"/>
                  </a:lnTo>
                  <a:lnTo>
                    <a:pt x="556109" y="712236"/>
                  </a:lnTo>
                  <a:lnTo>
                    <a:pt x="514998" y="731095"/>
                  </a:lnTo>
                  <a:lnTo>
                    <a:pt x="471420" y="745004"/>
                  </a:lnTo>
                  <a:lnTo>
                    <a:pt x="425729" y="753610"/>
                  </a:lnTo>
                  <a:lnTo>
                    <a:pt x="378278" y="756557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3593" y="1567719"/>
              <a:ext cx="545047" cy="46369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533050" y="2303442"/>
            <a:ext cx="4150360" cy="17018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500" spc="265" b="1">
                <a:latin typeface="Trebuchet MS"/>
                <a:cs typeface="Trebuchet MS"/>
              </a:rPr>
              <a:t>Gaps</a:t>
            </a:r>
            <a:r>
              <a:rPr dirty="0" sz="1500" spc="140" b="1">
                <a:latin typeface="Trebuchet MS"/>
                <a:cs typeface="Trebuchet MS"/>
              </a:rPr>
              <a:t> </a:t>
            </a:r>
            <a:r>
              <a:rPr dirty="0" sz="1500" spc="155" b="1">
                <a:latin typeface="Trebuchet MS"/>
                <a:cs typeface="Trebuchet MS"/>
              </a:rPr>
              <a:t>in</a:t>
            </a:r>
            <a:r>
              <a:rPr dirty="0" sz="1500" spc="150" b="1">
                <a:latin typeface="Trebuchet MS"/>
                <a:cs typeface="Trebuchet MS"/>
              </a:rPr>
              <a:t> </a:t>
            </a:r>
            <a:r>
              <a:rPr dirty="0" sz="1500" spc="200" b="1">
                <a:latin typeface="Trebuchet MS"/>
                <a:cs typeface="Trebuchet MS"/>
              </a:rPr>
              <a:t>Current</a:t>
            </a:r>
            <a:r>
              <a:rPr dirty="0" sz="1500" spc="130" b="1">
                <a:latin typeface="Trebuchet MS"/>
                <a:cs typeface="Trebuchet MS"/>
              </a:rPr>
              <a:t> </a:t>
            </a:r>
            <a:r>
              <a:rPr dirty="0" sz="1500" spc="190" b="1">
                <a:latin typeface="Trebuchet MS"/>
                <a:cs typeface="Trebuchet MS"/>
              </a:rPr>
              <a:t>Alternatives</a:t>
            </a:r>
            <a:endParaRPr sz="1500">
              <a:latin typeface="Trebuchet MS"/>
              <a:cs typeface="Trebuchet MS"/>
            </a:endParaRPr>
          </a:p>
          <a:p>
            <a:pPr algn="just" marL="12700" marR="6350">
              <a:lnSpc>
                <a:spcPts val="1410"/>
              </a:lnSpc>
              <a:spcBef>
                <a:spcPts val="1520"/>
              </a:spcBef>
            </a:pPr>
            <a:r>
              <a:rPr dirty="0" sz="1250" spc="135">
                <a:latin typeface="Trebuchet MS"/>
                <a:cs typeface="Trebuchet MS"/>
              </a:rPr>
              <a:t>Existing </a:t>
            </a:r>
            <a:r>
              <a:rPr dirty="0" sz="1250" spc="125">
                <a:latin typeface="Trebuchet MS"/>
                <a:cs typeface="Trebuchet MS"/>
              </a:rPr>
              <a:t>solutions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are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90">
                <a:latin typeface="Trebuchet MS"/>
                <a:cs typeface="Trebuchet MS"/>
              </a:rPr>
              <a:t>often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too</a:t>
            </a:r>
            <a:r>
              <a:rPr dirty="0" sz="1250" spc="100">
                <a:latin typeface="Trebuchet MS"/>
                <a:cs typeface="Trebuchet MS"/>
              </a:rPr>
              <a:t> technical,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70">
                <a:latin typeface="Trebuchet MS"/>
                <a:cs typeface="Trebuchet MS"/>
              </a:rPr>
              <a:t>time- </a:t>
            </a:r>
            <a:r>
              <a:rPr dirty="0" sz="1250" spc="145">
                <a:latin typeface="Trebuchet MS"/>
                <a:cs typeface="Trebuchet MS"/>
              </a:rPr>
              <a:t>consuming,</a:t>
            </a:r>
            <a:r>
              <a:rPr dirty="0" sz="1250" spc="75">
                <a:latin typeface="Trebuchet MS"/>
                <a:cs typeface="Trebuchet MS"/>
              </a:rPr>
              <a:t> </a:t>
            </a:r>
            <a:r>
              <a:rPr dirty="0" sz="1250" spc="85">
                <a:latin typeface="Trebuchet MS"/>
                <a:cs typeface="Trebuchet MS"/>
              </a:rPr>
              <a:t>or </a:t>
            </a:r>
            <a:r>
              <a:rPr dirty="0" sz="1250" spc="114">
                <a:latin typeface="Trebuchet MS"/>
                <a:cs typeface="Trebuchet MS"/>
              </a:rPr>
              <a:t>costly</a:t>
            </a:r>
            <a:r>
              <a:rPr dirty="0" sz="1250" spc="110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55">
                <a:latin typeface="Trebuchet MS"/>
                <a:cs typeface="Trebuchet MS"/>
              </a:rPr>
              <a:t>John.</a:t>
            </a:r>
            <a:r>
              <a:rPr dirty="0" sz="1250" spc="7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Scripts</a:t>
            </a:r>
            <a:r>
              <a:rPr dirty="0" sz="1250" spc="75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break</a:t>
            </a:r>
            <a:endParaRPr sz="1250">
              <a:latin typeface="Trebuchet MS"/>
              <a:cs typeface="Trebuchet MS"/>
            </a:endParaRPr>
          </a:p>
          <a:p>
            <a:pPr algn="just" marL="12700">
              <a:lnSpc>
                <a:spcPts val="1330"/>
              </a:lnSpc>
            </a:pPr>
            <a:r>
              <a:rPr dirty="0" sz="1250" spc="140">
                <a:latin typeface="Trebuchet MS"/>
                <a:cs typeface="Trebuchet MS"/>
              </a:rPr>
              <a:t>when</a:t>
            </a:r>
            <a:r>
              <a:rPr dirty="0" sz="1250" spc="125">
                <a:latin typeface="Trebuchet MS"/>
                <a:cs typeface="Trebuchet MS"/>
              </a:rPr>
              <a:t> websites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change,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tools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55">
                <a:latin typeface="Trebuchet MS"/>
                <a:cs typeface="Trebuchet MS"/>
              </a:rPr>
              <a:t>have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70">
                <a:latin typeface="Trebuchet MS"/>
                <a:cs typeface="Trebuchet MS"/>
              </a:rPr>
              <a:t>usage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70">
                <a:latin typeface="Trebuchet MS"/>
                <a:cs typeface="Trebuchet MS"/>
              </a:rPr>
              <a:t>limits,</a:t>
            </a:r>
            <a:endParaRPr sz="1250">
              <a:latin typeface="Trebuchet MS"/>
              <a:cs typeface="Trebuchet MS"/>
            </a:endParaRPr>
          </a:p>
          <a:p>
            <a:pPr algn="just" marL="12700" marR="5080">
              <a:lnSpc>
                <a:spcPts val="1410"/>
              </a:lnSpc>
              <a:spcBef>
                <a:spcPts val="75"/>
              </a:spcBef>
            </a:pP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manual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work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is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slow.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He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feels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frustrated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by </a:t>
            </a:r>
            <a:r>
              <a:rPr dirty="0" sz="1250" spc="110">
                <a:latin typeface="Trebuchet MS"/>
                <a:cs typeface="Trebuchet MS"/>
              </a:rPr>
              <a:t>frequent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errors,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lack</a:t>
            </a:r>
            <a:r>
              <a:rPr dirty="0" sz="1250" spc="140">
                <a:latin typeface="Trebuchet MS"/>
                <a:cs typeface="Trebuchet MS"/>
              </a:rPr>
              <a:t> </a:t>
            </a:r>
            <a:r>
              <a:rPr dirty="0" sz="1250" spc="55">
                <a:latin typeface="Trebuchet MS"/>
                <a:cs typeface="Trebuchet MS"/>
              </a:rPr>
              <a:t>of</a:t>
            </a:r>
            <a:r>
              <a:rPr dirty="0" sz="1250" spc="110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flexibility,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the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need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constant</a:t>
            </a:r>
            <a:r>
              <a:rPr dirty="0" sz="1250" spc="120">
                <a:latin typeface="Trebuchet MS"/>
                <a:cs typeface="Trebuchet MS"/>
              </a:rPr>
              <a:t> updates,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60">
                <a:latin typeface="Trebuchet MS"/>
                <a:cs typeface="Trebuchet MS"/>
              </a:rPr>
              <a:t>making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data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85">
                <a:latin typeface="Trebuchet MS"/>
                <a:cs typeface="Trebuchet MS"/>
              </a:rPr>
              <a:t>collection</a:t>
            </a:r>
            <a:endParaRPr sz="1250">
              <a:latin typeface="Trebuchet MS"/>
              <a:cs typeface="Trebuchet MS"/>
            </a:endParaRPr>
          </a:p>
          <a:p>
            <a:pPr algn="just" marL="12700">
              <a:lnSpc>
                <a:spcPts val="1375"/>
              </a:lnSpc>
            </a:pPr>
            <a:r>
              <a:rPr dirty="0" sz="1250" spc="114">
                <a:latin typeface="Trebuchet MS"/>
                <a:cs typeface="Trebuchet MS"/>
              </a:rPr>
              <a:t>unreliable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70">
                <a:latin typeface="Trebuchet MS"/>
                <a:cs typeface="Trebuchet MS"/>
              </a:rPr>
              <a:t>inefficient.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358644" y="2698489"/>
            <a:ext cx="16510" cy="1220470"/>
          </a:xfrm>
          <a:custGeom>
            <a:avLst/>
            <a:gdLst/>
            <a:ahLst/>
            <a:cxnLst/>
            <a:rect l="l" t="t" r="r" b="b"/>
            <a:pathLst>
              <a:path w="16510" h="1220470">
                <a:moveTo>
                  <a:pt x="16270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16270" y="0"/>
                </a:lnTo>
                <a:lnTo>
                  <a:pt x="16270" y="122025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25"/>
              <a:t>Problem</a:t>
            </a:r>
            <a:r>
              <a:rPr dirty="0" spc="260"/>
              <a:t> </a:t>
            </a:r>
            <a:r>
              <a:rPr dirty="0" spc="285"/>
              <a:t>Validation</a:t>
            </a:r>
            <a:r>
              <a:rPr dirty="0" spc="254"/>
              <a:t> </a:t>
            </a:r>
            <a:r>
              <a:rPr dirty="0" spc="345"/>
              <a:t>(GOOTB)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99650" y="1396884"/>
            <a:ext cx="5581015" cy="3254375"/>
            <a:chOff x="599650" y="1396884"/>
            <a:chExt cx="5581015" cy="3254375"/>
          </a:xfrm>
        </p:grpSpPr>
        <p:sp>
          <p:nvSpPr>
            <p:cNvPr id="5" name="object 5" descr=""/>
            <p:cNvSpPr/>
            <p:nvPr/>
          </p:nvSpPr>
          <p:spPr>
            <a:xfrm>
              <a:off x="599650" y="1396884"/>
              <a:ext cx="5581015" cy="3254375"/>
            </a:xfrm>
            <a:custGeom>
              <a:avLst/>
              <a:gdLst/>
              <a:ahLst/>
              <a:cxnLst/>
              <a:rect l="l" t="t" r="r" b="b"/>
              <a:pathLst>
                <a:path w="5581015" h="3254375">
                  <a:moveTo>
                    <a:pt x="5580632" y="3254012"/>
                  </a:moveTo>
                  <a:lnTo>
                    <a:pt x="0" y="3254012"/>
                  </a:lnTo>
                  <a:lnTo>
                    <a:pt x="0" y="0"/>
                  </a:lnTo>
                  <a:lnTo>
                    <a:pt x="5580632" y="0"/>
                  </a:lnTo>
                  <a:lnTo>
                    <a:pt x="5580632" y="325401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99650" y="2088361"/>
              <a:ext cx="5581015" cy="16510"/>
            </a:xfrm>
            <a:custGeom>
              <a:avLst/>
              <a:gdLst/>
              <a:ahLst/>
              <a:cxnLst/>
              <a:rect l="l" t="t" r="r" b="b"/>
              <a:pathLst>
                <a:path w="5581015" h="16510">
                  <a:moveTo>
                    <a:pt x="5580632" y="16270"/>
                  </a:moveTo>
                  <a:lnTo>
                    <a:pt x="0" y="16270"/>
                  </a:lnTo>
                  <a:lnTo>
                    <a:pt x="0" y="0"/>
                  </a:lnTo>
                  <a:lnTo>
                    <a:pt x="5580632" y="0"/>
                  </a:lnTo>
                  <a:lnTo>
                    <a:pt x="5580632" y="16270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99650" y="1396884"/>
            <a:ext cx="5581015" cy="691515"/>
          </a:xfrm>
          <a:prstGeom prst="rect">
            <a:avLst/>
          </a:prstGeom>
          <a:solidFill>
            <a:srgbClr val="BE2025"/>
          </a:solidFill>
        </p:spPr>
        <p:txBody>
          <a:bodyPr wrap="square" lIns="0" tIns="125095" rIns="0" bIns="0" rtlCol="0" vert="horz">
            <a:spAutoFit/>
          </a:bodyPr>
          <a:lstStyle/>
          <a:p>
            <a:pPr marL="2109470" marR="462915" indent="-1639570">
              <a:lnSpc>
                <a:spcPts val="1730"/>
              </a:lnSpc>
              <a:spcBef>
                <a:spcPts val="985"/>
              </a:spcBef>
            </a:pPr>
            <a:r>
              <a:rPr dirty="0" sz="1500" spc="180" b="1">
                <a:solidFill>
                  <a:srgbClr val="FFFFFF"/>
                </a:solidFill>
                <a:latin typeface="Trebuchet MS"/>
                <a:cs typeface="Trebuchet MS"/>
              </a:rPr>
              <a:t>Partial</a:t>
            </a:r>
            <a:r>
              <a:rPr dirty="0" sz="1500" spc="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0" b="1">
                <a:solidFill>
                  <a:srgbClr val="FFFFFF"/>
                </a:solidFill>
                <a:latin typeface="Trebuchet MS"/>
                <a:cs typeface="Trebuchet MS"/>
              </a:rPr>
              <a:t>List</a:t>
            </a:r>
            <a:r>
              <a:rPr dirty="0" sz="15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500" spc="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85" b="1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10" b="1">
                <a:solidFill>
                  <a:srgbClr val="FFFFFF"/>
                </a:solidFill>
                <a:latin typeface="Trebuchet MS"/>
                <a:cs typeface="Trebuchet MS"/>
              </a:rPr>
              <a:t>Customers/Users </a:t>
            </a:r>
            <a:r>
              <a:rPr dirty="0" sz="1500" spc="190" b="1">
                <a:solidFill>
                  <a:srgbClr val="FFFFFF"/>
                </a:solidFill>
                <a:latin typeface="Trebuchet MS"/>
                <a:cs typeface="Trebuchet MS"/>
              </a:rPr>
              <a:t>Interviewed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29811" y="2246497"/>
            <a:ext cx="2527300" cy="24777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400" spc="204" b="1">
                <a:solidFill>
                  <a:srgbClr val="FFFFFF"/>
                </a:solidFill>
                <a:latin typeface="Trebuchet MS"/>
                <a:cs typeface="Trebuchet MS"/>
              </a:rPr>
              <a:t>Name: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Prasanth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Babu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dirty="0" sz="1400" spc="195" b="1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dirty="0" sz="1400" spc="204" b="1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dirty="0" sz="1400" spc="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FFFFFF"/>
                </a:solidFill>
                <a:latin typeface="Trebuchet MS"/>
                <a:cs typeface="Trebuchet MS"/>
              </a:rPr>
              <a:t>Mohammed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Zubair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dirty="0" sz="1400" spc="195" b="1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dirty="0" sz="1400" spc="204" b="1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dirty="0" sz="1400" spc="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Roshan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dirty="0" sz="1400" spc="195" b="1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40604" y="1396884"/>
            <a:ext cx="3726179" cy="32543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840"/>
              </a:spcBef>
            </a:pP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Problem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0" b="1">
                <a:solidFill>
                  <a:srgbClr val="F16629"/>
                </a:solidFill>
                <a:latin typeface="Trebuchet MS"/>
                <a:cs typeface="Trebuchet MS"/>
              </a:rPr>
              <a:t>Validation</a:t>
            </a:r>
            <a:endParaRPr sz="1400">
              <a:latin typeface="Trebuchet MS"/>
              <a:cs typeface="Trebuchet MS"/>
            </a:endParaRPr>
          </a:p>
          <a:p>
            <a:pPr marL="133350" marR="1232535">
              <a:lnSpc>
                <a:spcPts val="1540"/>
              </a:lnSpc>
              <a:spcBef>
                <a:spcPts val="1115"/>
              </a:spcBef>
            </a:pPr>
            <a:r>
              <a:rPr dirty="0" sz="1400" spc="130" b="1">
                <a:latin typeface="Trebuchet MS"/>
                <a:cs typeface="Trebuchet MS"/>
              </a:rPr>
              <a:t>Total</a:t>
            </a:r>
            <a:r>
              <a:rPr dirty="0" sz="1400" spc="215" b="1">
                <a:latin typeface="Trebuchet MS"/>
                <a:cs typeface="Trebuchet MS"/>
              </a:rPr>
              <a:t> </a:t>
            </a:r>
            <a:r>
              <a:rPr dirty="0" sz="1400" spc="190" b="1">
                <a:latin typeface="Trebuchet MS"/>
                <a:cs typeface="Trebuchet MS"/>
              </a:rPr>
              <a:t>customers/users </a:t>
            </a:r>
            <a:r>
              <a:rPr dirty="0" sz="1400" spc="170" b="1">
                <a:latin typeface="Trebuchet MS"/>
                <a:cs typeface="Trebuchet MS"/>
              </a:rPr>
              <a:t>interviewed:</a:t>
            </a:r>
            <a:endParaRPr sz="1400">
              <a:latin typeface="Trebuchet MS"/>
              <a:cs typeface="Trebuchet MS"/>
            </a:endParaRPr>
          </a:p>
          <a:p>
            <a:pPr marL="307340" indent="-173990">
              <a:lnSpc>
                <a:spcPts val="1610"/>
              </a:lnSpc>
              <a:spcBef>
                <a:spcPts val="85"/>
              </a:spcBef>
              <a:buChar char="•"/>
              <a:tabLst>
                <a:tab pos="307340" algn="l"/>
              </a:tabLst>
            </a:pPr>
            <a:r>
              <a:rPr dirty="0" sz="1400" spc="80">
                <a:latin typeface="Trebuchet MS"/>
                <a:cs typeface="Trebuchet MS"/>
              </a:rPr>
              <a:t>In-</a:t>
            </a:r>
            <a:r>
              <a:rPr dirty="0" sz="1400" spc="114">
                <a:latin typeface="Trebuchet MS"/>
                <a:cs typeface="Trebuchet MS"/>
              </a:rPr>
              <a:t>person:</a:t>
            </a:r>
            <a:r>
              <a:rPr dirty="0" sz="1400" spc="125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  <a:p>
            <a:pPr marL="307340" indent="-173990">
              <a:lnSpc>
                <a:spcPts val="1610"/>
              </a:lnSpc>
              <a:buChar char="•"/>
              <a:tabLst>
                <a:tab pos="307340" algn="l"/>
              </a:tabLst>
            </a:pPr>
            <a:r>
              <a:rPr dirty="0" sz="1400" spc="65">
                <a:latin typeface="Trebuchet MS"/>
                <a:cs typeface="Trebuchet MS"/>
              </a:rPr>
              <a:t>Virtually: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10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  <a:p>
            <a:pPr marL="133350" marR="157480">
              <a:lnSpc>
                <a:spcPts val="1600"/>
              </a:lnSpc>
              <a:spcBef>
                <a:spcPts val="1255"/>
              </a:spcBef>
            </a:pPr>
            <a:r>
              <a:rPr dirty="0" sz="1400" spc="130" b="1">
                <a:latin typeface="Trebuchet MS"/>
                <a:cs typeface="Trebuchet MS"/>
              </a:rPr>
              <a:t>Total</a:t>
            </a:r>
            <a:r>
              <a:rPr dirty="0" sz="1400" spc="229" b="1">
                <a:latin typeface="Trebuchet MS"/>
                <a:cs typeface="Trebuchet MS"/>
              </a:rPr>
              <a:t> </a:t>
            </a:r>
            <a:r>
              <a:rPr dirty="0" sz="1400" spc="200" b="1">
                <a:latin typeface="Trebuchet MS"/>
                <a:cs typeface="Trebuchet MS"/>
              </a:rPr>
              <a:t>customers/users</a:t>
            </a:r>
            <a:r>
              <a:rPr dirty="0" sz="1400" spc="195" b="1">
                <a:latin typeface="Trebuchet MS"/>
                <a:cs typeface="Trebuchet MS"/>
              </a:rPr>
              <a:t> </a:t>
            </a:r>
            <a:r>
              <a:rPr dirty="0" sz="1400" spc="155" b="1">
                <a:latin typeface="Trebuchet MS"/>
                <a:cs typeface="Trebuchet MS"/>
              </a:rPr>
              <a:t>for</a:t>
            </a:r>
            <a:r>
              <a:rPr dirty="0" sz="1400" spc="220" b="1">
                <a:latin typeface="Trebuchet MS"/>
                <a:cs typeface="Trebuchet MS"/>
              </a:rPr>
              <a:t> </a:t>
            </a:r>
            <a:r>
              <a:rPr dirty="0" sz="1400" spc="210" b="1">
                <a:latin typeface="Trebuchet MS"/>
                <a:cs typeface="Trebuchet MS"/>
              </a:rPr>
              <a:t>whom </a:t>
            </a:r>
            <a:r>
              <a:rPr dirty="0" sz="1400" spc="200" b="1">
                <a:latin typeface="Trebuchet MS"/>
                <a:cs typeface="Trebuchet MS"/>
              </a:rPr>
              <a:t>this</a:t>
            </a:r>
            <a:r>
              <a:rPr dirty="0" sz="1400" spc="180" b="1">
                <a:latin typeface="Trebuchet MS"/>
                <a:cs typeface="Trebuchet MS"/>
              </a:rPr>
              <a:t> </a:t>
            </a:r>
            <a:r>
              <a:rPr dirty="0" sz="1400" spc="204" b="1">
                <a:latin typeface="Trebuchet MS"/>
                <a:cs typeface="Trebuchet MS"/>
              </a:rPr>
              <a:t>problem</a:t>
            </a:r>
            <a:r>
              <a:rPr dirty="0" sz="1400" spc="195" b="1">
                <a:latin typeface="Trebuchet MS"/>
                <a:cs typeface="Trebuchet MS"/>
              </a:rPr>
              <a:t> </a:t>
            </a:r>
            <a:r>
              <a:rPr dirty="0" sz="1400" spc="185" b="1">
                <a:latin typeface="Trebuchet MS"/>
                <a:cs typeface="Trebuchet MS"/>
              </a:rPr>
              <a:t>is</a:t>
            </a:r>
            <a:r>
              <a:rPr dirty="0" sz="1400" spc="180" b="1">
                <a:latin typeface="Trebuchet MS"/>
                <a:cs typeface="Trebuchet MS"/>
              </a:rPr>
              <a:t> </a:t>
            </a:r>
            <a:r>
              <a:rPr dirty="0" sz="1400" spc="204" b="1">
                <a:latin typeface="Trebuchet MS"/>
                <a:cs typeface="Trebuchet MS"/>
              </a:rPr>
              <a:t>important</a:t>
            </a:r>
            <a:r>
              <a:rPr dirty="0" sz="1400" spc="220" b="1">
                <a:latin typeface="Trebuchet MS"/>
                <a:cs typeface="Trebuchet MS"/>
              </a:rPr>
              <a:t> </a:t>
            </a:r>
            <a:r>
              <a:rPr dirty="0" sz="1400" spc="155" b="1"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33350">
              <a:lnSpc>
                <a:spcPts val="1500"/>
              </a:lnSpc>
            </a:pPr>
            <a:r>
              <a:rPr dirty="0" sz="1400" spc="175" b="1">
                <a:latin typeface="Trebuchet MS"/>
                <a:cs typeface="Trebuchet MS"/>
              </a:rPr>
              <a:t>solve:</a:t>
            </a:r>
            <a:r>
              <a:rPr dirty="0" sz="1400" spc="195" b="1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1400">
              <a:latin typeface="Trebuchet MS"/>
              <a:cs typeface="Trebuchet MS"/>
            </a:endParaRPr>
          </a:p>
          <a:p>
            <a:pPr marL="133350" marR="309880">
              <a:lnSpc>
                <a:spcPts val="1540"/>
              </a:lnSpc>
            </a:pPr>
            <a:r>
              <a:rPr dirty="0" sz="1400" spc="130" b="1">
                <a:latin typeface="Trebuchet MS"/>
                <a:cs typeface="Trebuchet MS"/>
              </a:rPr>
              <a:t>Total</a:t>
            </a:r>
            <a:r>
              <a:rPr dirty="0" sz="1400" spc="235" b="1">
                <a:latin typeface="Trebuchet MS"/>
                <a:cs typeface="Trebuchet MS"/>
              </a:rPr>
              <a:t> </a:t>
            </a:r>
            <a:r>
              <a:rPr dirty="0" sz="1400" spc="200" b="1">
                <a:latin typeface="Trebuchet MS"/>
                <a:cs typeface="Trebuchet MS"/>
              </a:rPr>
              <a:t>customers/users </a:t>
            </a:r>
            <a:r>
              <a:rPr dirty="0" sz="1400" spc="204" b="1">
                <a:latin typeface="Trebuchet MS"/>
                <a:cs typeface="Trebuchet MS"/>
              </a:rPr>
              <a:t>who </a:t>
            </a:r>
            <a:r>
              <a:rPr dirty="0" sz="1400" spc="150" b="1">
                <a:latin typeface="Trebuchet MS"/>
                <a:cs typeface="Trebuchet MS"/>
              </a:rPr>
              <a:t>are </a:t>
            </a:r>
            <a:r>
              <a:rPr dirty="0" sz="1400" spc="204" b="1">
                <a:latin typeface="Trebuchet MS"/>
                <a:cs typeface="Trebuchet MS"/>
              </a:rPr>
              <a:t>dissatisfied </a:t>
            </a:r>
            <a:r>
              <a:rPr dirty="0" sz="1400" spc="180" b="1">
                <a:latin typeface="Trebuchet MS"/>
                <a:cs typeface="Trebuchet MS"/>
              </a:rPr>
              <a:t>with</a:t>
            </a:r>
            <a:r>
              <a:rPr dirty="0" sz="1400" spc="210" b="1">
                <a:latin typeface="Trebuchet MS"/>
                <a:cs typeface="Trebuchet MS"/>
              </a:rPr>
              <a:t> </a:t>
            </a:r>
            <a:r>
              <a:rPr dirty="0" sz="1400" spc="195" b="1">
                <a:latin typeface="Trebuchet MS"/>
                <a:cs typeface="Trebuchet MS"/>
              </a:rPr>
              <a:t>the </a:t>
            </a:r>
            <a:r>
              <a:rPr dirty="0" sz="1400" spc="165" b="1">
                <a:latin typeface="Trebuchet MS"/>
                <a:cs typeface="Trebuchet MS"/>
              </a:rPr>
              <a:t>current </a:t>
            </a:r>
            <a:r>
              <a:rPr dirty="0" sz="1400" spc="185" b="1">
                <a:latin typeface="Trebuchet MS"/>
                <a:cs typeface="Trebuchet MS"/>
              </a:rPr>
              <a:t>alternatives:</a:t>
            </a:r>
            <a:r>
              <a:rPr dirty="0" sz="1400" spc="165" b="1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921" y="1762960"/>
            <a:ext cx="3595684" cy="388854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11605" y="2120901"/>
            <a:ext cx="5939155" cy="146431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541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dirty="0" sz="1800" spc="215" b="1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  <a:p>
            <a:pPr marL="259715" marR="657225">
              <a:lnSpc>
                <a:spcPct val="92800"/>
              </a:lnSpc>
              <a:spcBef>
                <a:spcPts val="1565"/>
              </a:spcBef>
            </a:pP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ScrapeSmart 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lets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extract</a:t>
            </a:r>
            <a:r>
              <a:rPr dirty="0" sz="14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natural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language, 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adapts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site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changes,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ethical,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no-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researchers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11605" y="3829258"/>
            <a:ext cx="5939155" cy="146431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45415" rIns="0" bIns="0" rtlCol="0" vert="horz">
            <a:spAutoFit/>
          </a:bodyPr>
          <a:lstStyle/>
          <a:p>
            <a:pPr algn="just" marL="259715">
              <a:lnSpc>
                <a:spcPct val="100000"/>
              </a:lnSpc>
              <a:spcBef>
                <a:spcPts val="1145"/>
              </a:spcBef>
            </a:pPr>
            <a:r>
              <a:rPr dirty="0" sz="1800" spc="210" b="1">
                <a:solidFill>
                  <a:srgbClr val="FFFFFF"/>
                </a:solidFill>
                <a:latin typeface="Trebuchet MS"/>
                <a:cs typeface="Trebuchet MS"/>
              </a:rPr>
              <a:t>Core</a:t>
            </a:r>
            <a:r>
              <a:rPr dirty="0" sz="1800" spc="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95" b="1">
                <a:solidFill>
                  <a:srgbClr val="FFFFFF"/>
                </a:solidFill>
                <a:latin typeface="Trebuchet MS"/>
                <a:cs typeface="Trebuchet MS"/>
              </a:rPr>
              <a:t>Technologies/</a:t>
            </a:r>
            <a:r>
              <a:rPr dirty="0" sz="1800" spc="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45" b="1">
                <a:solidFill>
                  <a:srgbClr val="FFFFFF"/>
                </a:solidFill>
                <a:latin typeface="Trebuchet MS"/>
                <a:cs typeface="Trebuchet MS"/>
              </a:rPr>
              <a:t>Methodologies</a:t>
            </a:r>
            <a:endParaRPr sz="1800">
              <a:latin typeface="Trebuchet MS"/>
              <a:cs typeface="Trebuchet MS"/>
            </a:endParaRPr>
          </a:p>
          <a:p>
            <a:pPr algn="just" marL="259715" marR="392430">
              <a:lnSpc>
                <a:spcPts val="1540"/>
              </a:lnSpc>
              <a:spcBef>
                <a:spcPts val="1610"/>
              </a:spcBef>
            </a:pP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backend,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BeautifulSoup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Selenium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scraping,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Scrapy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automation,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9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deployment.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2512060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20">
                <a:solidFill>
                  <a:srgbClr val="BF0000"/>
                </a:solidFill>
              </a:rPr>
              <a:t>Our</a:t>
            </a:r>
            <a:r>
              <a:rPr dirty="0" spc="260">
                <a:solidFill>
                  <a:srgbClr val="BF0000"/>
                </a:solidFill>
              </a:rPr>
              <a:t> </a:t>
            </a:r>
            <a:r>
              <a:rPr dirty="0" spc="300">
                <a:solidFill>
                  <a:srgbClr val="BF0000"/>
                </a:solidFill>
              </a:rPr>
              <a:t>Solution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6415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10"/>
              <a:t>Solution</a:t>
            </a:r>
            <a:r>
              <a:rPr dirty="0" spc="240"/>
              <a:t> </a:t>
            </a:r>
            <a:r>
              <a:rPr dirty="0" spc="375"/>
              <a:t>Design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47271" y="4605656"/>
            <a:ext cx="2695575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spc="190" b="1">
                <a:latin typeface="Trebuchet MS"/>
                <a:cs typeface="Trebuchet MS"/>
              </a:rPr>
              <a:t>Solution</a:t>
            </a:r>
            <a:r>
              <a:rPr dirty="0" sz="1250" spc="150" b="1">
                <a:latin typeface="Trebuchet MS"/>
                <a:cs typeface="Trebuchet MS"/>
              </a:rPr>
              <a:t> </a:t>
            </a:r>
            <a:r>
              <a:rPr dirty="0" sz="1250" spc="175" b="1">
                <a:latin typeface="Trebuchet MS"/>
                <a:cs typeface="Trebuchet MS"/>
              </a:rPr>
              <a:t>Format: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dirty="0" sz="1250" spc="95">
                <a:latin typeface="Trebuchet MS"/>
                <a:cs typeface="Trebuchet MS"/>
              </a:rPr>
              <a:t>AI-</a:t>
            </a:r>
            <a:r>
              <a:rPr dirty="0" sz="1250" spc="120">
                <a:latin typeface="Trebuchet MS"/>
                <a:cs typeface="Trebuchet MS"/>
              </a:rPr>
              <a:t>driven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web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scraping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tool</a:t>
            </a:r>
            <a:r>
              <a:rPr dirty="0" sz="1250" spc="140">
                <a:latin typeface="Trebuchet MS"/>
                <a:cs typeface="Trebuchet MS"/>
              </a:rPr>
              <a:t> </a:t>
            </a:r>
            <a:r>
              <a:rPr dirty="0" sz="1250" spc="40">
                <a:latin typeface="Trebuchet MS"/>
                <a:cs typeface="Trebuchet MS"/>
              </a:rPr>
              <a:t>for </a:t>
            </a:r>
            <a:r>
              <a:rPr dirty="0" sz="1250" spc="145">
                <a:latin typeface="Trebuchet MS"/>
                <a:cs typeface="Trebuchet MS"/>
              </a:rPr>
              <a:t>businesses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959419" y="4960028"/>
            <a:ext cx="16510" cy="407034"/>
          </a:xfrm>
          <a:custGeom>
            <a:avLst/>
            <a:gdLst/>
            <a:ahLst/>
            <a:cxnLst/>
            <a:rect l="l" t="t" r="r" b="b"/>
            <a:pathLst>
              <a:path w="16510" h="407035">
                <a:moveTo>
                  <a:pt x="16270" y="406751"/>
                </a:moveTo>
                <a:lnTo>
                  <a:pt x="0" y="406751"/>
                </a:lnTo>
                <a:lnTo>
                  <a:pt x="0" y="0"/>
                </a:lnTo>
                <a:lnTo>
                  <a:pt x="16270" y="0"/>
                </a:lnTo>
                <a:lnTo>
                  <a:pt x="16270" y="406751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220641" y="4605656"/>
            <a:ext cx="5542915" cy="7575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spc="185" b="1">
                <a:latin typeface="Trebuchet MS"/>
                <a:cs typeface="Trebuchet MS"/>
              </a:rPr>
              <a:t>Core</a:t>
            </a:r>
            <a:r>
              <a:rPr dirty="0" sz="1250" spc="195" b="1">
                <a:latin typeface="Trebuchet MS"/>
                <a:cs typeface="Trebuchet MS"/>
              </a:rPr>
              <a:t> </a:t>
            </a:r>
            <a:r>
              <a:rPr dirty="0" sz="1250" spc="170" b="1">
                <a:latin typeface="Trebuchet MS"/>
                <a:cs typeface="Trebuchet MS"/>
              </a:rPr>
              <a:t>Technologies/</a:t>
            </a:r>
            <a:r>
              <a:rPr dirty="0" sz="1250" spc="155" b="1">
                <a:latin typeface="Trebuchet MS"/>
                <a:cs typeface="Trebuchet MS"/>
              </a:rPr>
              <a:t> </a:t>
            </a:r>
            <a:r>
              <a:rPr dirty="0" sz="1250" spc="195" b="1">
                <a:latin typeface="Trebuchet MS"/>
                <a:cs typeface="Trebuchet MS"/>
              </a:rPr>
              <a:t>Methodologies: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410"/>
              </a:lnSpc>
            </a:pPr>
            <a:r>
              <a:rPr dirty="0" sz="1250" spc="120">
                <a:latin typeface="Trebuchet MS"/>
                <a:cs typeface="Trebuchet MS"/>
              </a:rPr>
              <a:t>The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solution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60">
                <a:latin typeface="Trebuchet MS"/>
                <a:cs typeface="Trebuchet MS"/>
              </a:rPr>
              <a:t>will</a:t>
            </a:r>
            <a:r>
              <a:rPr dirty="0" sz="1250" spc="140">
                <a:latin typeface="Trebuchet MS"/>
                <a:cs typeface="Trebuchet MS"/>
              </a:rPr>
              <a:t> </a:t>
            </a:r>
            <a:r>
              <a:rPr dirty="0" sz="1250" spc="155">
                <a:latin typeface="Trebuchet MS"/>
                <a:cs typeface="Trebuchet MS"/>
              </a:rPr>
              <a:t>use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Python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backend,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BeautifulSoup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and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dirty="0" sz="1250" spc="150">
                <a:latin typeface="Trebuchet MS"/>
                <a:cs typeface="Trebuchet MS"/>
              </a:rPr>
              <a:t>Selenium</a:t>
            </a:r>
            <a:r>
              <a:rPr dirty="0" sz="1250" spc="70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web</a:t>
            </a:r>
            <a:r>
              <a:rPr dirty="0" sz="1250" spc="125">
                <a:latin typeface="Trebuchet MS"/>
                <a:cs typeface="Trebuchet MS"/>
              </a:rPr>
              <a:t> scraping,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50">
                <a:latin typeface="Trebuchet MS"/>
                <a:cs typeface="Trebuchet MS"/>
              </a:rPr>
              <a:t>Scrapy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automation,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95">
                <a:latin typeface="Trebuchet MS"/>
                <a:cs typeface="Trebuchet MS"/>
              </a:rPr>
              <a:t>AWS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40">
                <a:latin typeface="Trebuchet MS"/>
                <a:cs typeface="Trebuchet MS"/>
              </a:rPr>
              <a:t>for </a:t>
            </a:r>
            <a:r>
              <a:rPr dirty="0" sz="1250" spc="120">
                <a:latin typeface="Trebuchet MS"/>
                <a:cs typeface="Trebuchet MS"/>
              </a:rPr>
              <a:t>cloud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deployment.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59971" y="1380614"/>
            <a:ext cx="2969895" cy="2847340"/>
            <a:chOff x="859971" y="1380614"/>
            <a:chExt cx="2969895" cy="2847340"/>
          </a:xfrm>
        </p:grpSpPr>
        <p:sp>
          <p:nvSpPr>
            <p:cNvPr id="9" name="object 9" descr=""/>
            <p:cNvSpPr/>
            <p:nvPr/>
          </p:nvSpPr>
          <p:spPr>
            <a:xfrm>
              <a:off x="859971" y="1787365"/>
              <a:ext cx="2969895" cy="2440940"/>
            </a:xfrm>
            <a:custGeom>
              <a:avLst/>
              <a:gdLst/>
              <a:ahLst/>
              <a:cxnLst/>
              <a:rect l="l" t="t" r="r" b="b"/>
              <a:pathLst>
                <a:path w="2969895" h="2440940">
                  <a:moveTo>
                    <a:pt x="2969286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9286" y="0"/>
                  </a:lnTo>
                  <a:lnTo>
                    <a:pt x="2969286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33790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53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43273" y="15722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218319" y="386414"/>
                  </a:moveTo>
                  <a:lnTo>
                    <a:pt x="136212" y="304307"/>
                  </a:lnTo>
                  <a:lnTo>
                    <a:pt x="125285" y="300526"/>
                  </a:lnTo>
                  <a:lnTo>
                    <a:pt x="113994" y="306299"/>
                  </a:lnTo>
                  <a:lnTo>
                    <a:pt x="105238" y="317958"/>
                  </a:lnTo>
                  <a:lnTo>
                    <a:pt x="101915" y="331836"/>
                  </a:lnTo>
                  <a:lnTo>
                    <a:pt x="95690" y="351723"/>
                  </a:lnTo>
                  <a:lnTo>
                    <a:pt x="79275" y="362690"/>
                  </a:lnTo>
                  <a:lnTo>
                    <a:pt x="58242" y="363421"/>
                  </a:lnTo>
                  <a:lnTo>
                    <a:pt x="38161" y="352604"/>
                  </a:lnTo>
                  <a:lnTo>
                    <a:pt x="34777" y="349228"/>
                  </a:lnTo>
                  <a:lnTo>
                    <a:pt x="23810" y="328992"/>
                  </a:lnTo>
                  <a:lnTo>
                    <a:pt x="24210" y="307626"/>
                  </a:lnTo>
                  <a:lnTo>
                    <a:pt x="34844" y="290878"/>
                  </a:lnTo>
                  <a:lnTo>
                    <a:pt x="54577" y="284498"/>
                  </a:lnTo>
                  <a:lnTo>
                    <a:pt x="68460" y="281180"/>
                  </a:lnTo>
                  <a:lnTo>
                    <a:pt x="80121" y="272426"/>
                  </a:lnTo>
                  <a:lnTo>
                    <a:pt x="85895" y="261136"/>
                  </a:lnTo>
                  <a:lnTo>
                    <a:pt x="82114" y="250209"/>
                  </a:lnTo>
                  <a:lnTo>
                    <a:pt x="0" y="168094"/>
                  </a:lnTo>
                  <a:lnTo>
                    <a:pt x="58442" y="109163"/>
                  </a:lnTo>
                  <a:lnTo>
                    <a:pt x="69373" y="105383"/>
                  </a:lnTo>
                  <a:lnTo>
                    <a:pt x="80663" y="111157"/>
                  </a:lnTo>
                  <a:lnTo>
                    <a:pt x="89417" y="122818"/>
                  </a:lnTo>
                  <a:lnTo>
                    <a:pt x="92739" y="136701"/>
                  </a:lnTo>
                  <a:lnTo>
                    <a:pt x="99115" y="156434"/>
                  </a:lnTo>
                  <a:lnTo>
                    <a:pt x="115863" y="167068"/>
                  </a:lnTo>
                  <a:lnTo>
                    <a:pt x="137229" y="167468"/>
                  </a:lnTo>
                  <a:lnTo>
                    <a:pt x="157461" y="156501"/>
                  </a:lnTo>
                  <a:lnTo>
                    <a:pt x="160845" y="153117"/>
                  </a:lnTo>
                  <a:lnTo>
                    <a:pt x="171658" y="133036"/>
                  </a:lnTo>
                  <a:lnTo>
                    <a:pt x="170925" y="112003"/>
                  </a:lnTo>
                  <a:lnTo>
                    <a:pt x="159960" y="95588"/>
                  </a:lnTo>
                  <a:lnTo>
                    <a:pt x="140077" y="89363"/>
                  </a:lnTo>
                  <a:lnTo>
                    <a:pt x="126194" y="86040"/>
                  </a:lnTo>
                  <a:lnTo>
                    <a:pt x="114533" y="77284"/>
                  </a:lnTo>
                  <a:lnTo>
                    <a:pt x="108759" y="65993"/>
                  </a:lnTo>
                  <a:lnTo>
                    <a:pt x="112540" y="55065"/>
                  </a:lnTo>
                  <a:lnTo>
                    <a:pt x="168094" y="0"/>
                  </a:lnTo>
                  <a:lnTo>
                    <a:pt x="250201" y="82115"/>
                  </a:lnTo>
                  <a:lnTo>
                    <a:pt x="261128" y="85895"/>
                  </a:lnTo>
                  <a:lnTo>
                    <a:pt x="272419" y="80122"/>
                  </a:lnTo>
                  <a:lnTo>
                    <a:pt x="281175" y="68463"/>
                  </a:lnTo>
                  <a:lnTo>
                    <a:pt x="284498" y="54586"/>
                  </a:lnTo>
                  <a:lnTo>
                    <a:pt x="290723" y="34698"/>
                  </a:lnTo>
                  <a:lnTo>
                    <a:pt x="307138" y="23731"/>
                  </a:lnTo>
                  <a:lnTo>
                    <a:pt x="328171" y="23000"/>
                  </a:lnTo>
                  <a:lnTo>
                    <a:pt x="348252" y="33817"/>
                  </a:lnTo>
                  <a:lnTo>
                    <a:pt x="351636" y="37193"/>
                  </a:lnTo>
                  <a:lnTo>
                    <a:pt x="362603" y="57429"/>
                  </a:lnTo>
                  <a:lnTo>
                    <a:pt x="362203" y="78795"/>
                  </a:lnTo>
                  <a:lnTo>
                    <a:pt x="351569" y="95543"/>
                  </a:lnTo>
                  <a:lnTo>
                    <a:pt x="331836" y="101923"/>
                  </a:lnTo>
                  <a:lnTo>
                    <a:pt x="317953" y="105241"/>
                  </a:lnTo>
                  <a:lnTo>
                    <a:pt x="306292" y="113995"/>
                  </a:lnTo>
                  <a:lnTo>
                    <a:pt x="300518" y="125285"/>
                  </a:lnTo>
                  <a:lnTo>
                    <a:pt x="304299" y="136212"/>
                  </a:lnTo>
                  <a:lnTo>
                    <a:pt x="386414" y="218327"/>
                  </a:lnTo>
                  <a:lnTo>
                    <a:pt x="331347" y="273394"/>
                  </a:lnTo>
                  <a:lnTo>
                    <a:pt x="320420" y="277174"/>
                  </a:lnTo>
                  <a:lnTo>
                    <a:pt x="309130" y="271400"/>
                  </a:lnTo>
                  <a:lnTo>
                    <a:pt x="300376" y="259739"/>
                  </a:lnTo>
                  <a:lnTo>
                    <a:pt x="297058" y="245856"/>
                  </a:lnTo>
                  <a:lnTo>
                    <a:pt x="290678" y="226123"/>
                  </a:lnTo>
                  <a:lnTo>
                    <a:pt x="273930" y="215489"/>
                  </a:lnTo>
                  <a:lnTo>
                    <a:pt x="252564" y="215089"/>
                  </a:lnTo>
                  <a:lnTo>
                    <a:pt x="232328" y="226056"/>
                  </a:lnTo>
                  <a:lnTo>
                    <a:pt x="228952" y="229440"/>
                  </a:lnTo>
                  <a:lnTo>
                    <a:pt x="218135" y="249521"/>
                  </a:lnTo>
                  <a:lnTo>
                    <a:pt x="218866" y="270554"/>
                  </a:lnTo>
                  <a:lnTo>
                    <a:pt x="229833" y="286969"/>
                  </a:lnTo>
                  <a:lnTo>
                    <a:pt x="249721" y="293194"/>
                  </a:lnTo>
                  <a:lnTo>
                    <a:pt x="263801" y="296517"/>
                  </a:lnTo>
                  <a:lnTo>
                    <a:pt x="275437" y="305273"/>
                  </a:lnTo>
                  <a:lnTo>
                    <a:pt x="281098" y="316564"/>
                  </a:lnTo>
                  <a:lnTo>
                    <a:pt x="277249" y="327491"/>
                  </a:lnTo>
                  <a:lnTo>
                    <a:pt x="218319" y="386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59971" y="2311577"/>
            <a:ext cx="2969895" cy="1725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1270">
              <a:lnSpc>
                <a:spcPct val="100000"/>
              </a:lnSpc>
              <a:spcBef>
                <a:spcPts val="90"/>
              </a:spcBef>
            </a:pPr>
            <a:r>
              <a:rPr dirty="0" sz="1800" spc="220" b="1">
                <a:solidFill>
                  <a:srgbClr val="F16629"/>
                </a:solidFill>
                <a:latin typeface="Trebuchet MS"/>
                <a:cs typeface="Trebuchet MS"/>
              </a:rPr>
              <a:t>Our</a:t>
            </a:r>
            <a:r>
              <a:rPr dirty="0" sz="180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800" spc="215" b="1">
                <a:solidFill>
                  <a:srgbClr val="F16629"/>
                </a:solidFill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  <a:p>
            <a:pPr algn="ctr" marL="198120" marR="201295">
              <a:lnSpc>
                <a:spcPts val="1410"/>
              </a:lnSpc>
              <a:spcBef>
                <a:spcPts val="1395"/>
              </a:spcBef>
            </a:pPr>
            <a:r>
              <a:rPr dirty="0" sz="1250" spc="145">
                <a:latin typeface="Trebuchet MS"/>
                <a:cs typeface="Trebuchet MS"/>
              </a:rPr>
              <a:t>ScrapeSmart</a:t>
            </a:r>
            <a:r>
              <a:rPr dirty="0" sz="1250" spc="110">
                <a:latin typeface="Trebuchet MS"/>
                <a:cs typeface="Trebuchet MS"/>
              </a:rPr>
              <a:t> </a:t>
            </a:r>
            <a:r>
              <a:rPr dirty="0" sz="1250" spc="175">
                <a:latin typeface="Trebuchet MS"/>
                <a:cs typeface="Trebuchet MS"/>
              </a:rPr>
              <a:t>–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160">
                <a:latin typeface="Trebuchet MS"/>
                <a:cs typeface="Trebuchet MS"/>
              </a:rPr>
              <a:t>An</a:t>
            </a:r>
            <a:r>
              <a:rPr dirty="0" sz="1250" spc="120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AI-</a:t>
            </a:r>
            <a:r>
              <a:rPr dirty="0" sz="1250" spc="110">
                <a:latin typeface="Trebuchet MS"/>
                <a:cs typeface="Trebuchet MS"/>
              </a:rPr>
              <a:t>powered </a:t>
            </a:r>
            <a:r>
              <a:rPr dirty="0" sz="1250" spc="120">
                <a:latin typeface="Trebuchet MS"/>
                <a:cs typeface="Trebuchet MS"/>
              </a:rPr>
              <a:t>web </a:t>
            </a:r>
            <a:r>
              <a:rPr dirty="0" sz="1250" spc="140">
                <a:latin typeface="Trebuchet MS"/>
                <a:cs typeface="Trebuchet MS"/>
              </a:rPr>
              <a:t>scraping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tool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that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lets</a:t>
            </a:r>
            <a:endParaRPr sz="1250">
              <a:latin typeface="Trebuchet MS"/>
              <a:cs typeface="Trebuchet MS"/>
            </a:endParaRPr>
          </a:p>
          <a:p>
            <a:pPr algn="ctr" marR="3175">
              <a:lnSpc>
                <a:spcPts val="1330"/>
              </a:lnSpc>
            </a:pPr>
            <a:r>
              <a:rPr dirty="0" sz="1250" spc="140">
                <a:latin typeface="Trebuchet MS"/>
                <a:cs typeface="Trebuchet MS"/>
              </a:rPr>
              <a:t>users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extract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web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data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using</a:t>
            </a:r>
            <a:endParaRPr sz="1250">
              <a:latin typeface="Trebuchet MS"/>
              <a:cs typeface="Trebuchet MS"/>
            </a:endParaRPr>
          </a:p>
          <a:p>
            <a:pPr algn="ctr" marL="90170" marR="88900">
              <a:lnSpc>
                <a:spcPts val="1410"/>
              </a:lnSpc>
              <a:spcBef>
                <a:spcPts val="80"/>
              </a:spcBef>
            </a:pPr>
            <a:r>
              <a:rPr dirty="0" sz="1250" spc="110">
                <a:latin typeface="Trebuchet MS"/>
                <a:cs typeface="Trebuchet MS"/>
              </a:rPr>
              <a:t>natural</a:t>
            </a:r>
            <a:r>
              <a:rPr dirty="0" sz="1250" spc="140">
                <a:latin typeface="Trebuchet MS"/>
                <a:cs typeface="Trebuchet MS"/>
              </a:rPr>
              <a:t> language,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adapts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to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site </a:t>
            </a:r>
            <a:r>
              <a:rPr dirty="0" sz="1250" spc="140">
                <a:latin typeface="Trebuchet MS"/>
                <a:cs typeface="Trebuchet MS"/>
              </a:rPr>
              <a:t>changes,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ensures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ethical,</a:t>
            </a:r>
            <a:endParaRPr sz="1250">
              <a:latin typeface="Trebuchet MS"/>
              <a:cs typeface="Trebuchet MS"/>
            </a:endParaRPr>
          </a:p>
          <a:p>
            <a:pPr algn="ctr">
              <a:lnSpc>
                <a:spcPts val="1330"/>
              </a:lnSpc>
            </a:pPr>
            <a:r>
              <a:rPr dirty="0" sz="1250" spc="114">
                <a:latin typeface="Trebuchet MS"/>
                <a:cs typeface="Trebuchet MS"/>
              </a:rPr>
              <a:t>no-</a:t>
            </a:r>
            <a:r>
              <a:rPr dirty="0" sz="1250" spc="130">
                <a:latin typeface="Trebuchet MS"/>
                <a:cs typeface="Trebuchet MS"/>
              </a:rPr>
              <a:t>code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data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collection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40">
                <a:latin typeface="Trebuchet MS"/>
                <a:cs typeface="Trebuchet MS"/>
              </a:rPr>
              <a:t>for</a:t>
            </a:r>
            <a:endParaRPr sz="1250">
              <a:latin typeface="Trebuchet MS"/>
              <a:cs typeface="Trebuchet MS"/>
            </a:endParaRPr>
          </a:p>
          <a:p>
            <a:pPr algn="ctr">
              <a:lnSpc>
                <a:spcPts val="1455"/>
              </a:lnSpc>
            </a:pPr>
            <a:r>
              <a:rPr dirty="0" sz="1250" spc="120">
                <a:latin typeface="Trebuchet MS"/>
                <a:cs typeface="Trebuchet MS"/>
              </a:rPr>
              <a:t>researchers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 business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878068" y="1380614"/>
            <a:ext cx="2961640" cy="2847340"/>
            <a:chOff x="3878068" y="1380614"/>
            <a:chExt cx="2961640" cy="2847340"/>
          </a:xfrm>
        </p:grpSpPr>
        <p:sp>
          <p:nvSpPr>
            <p:cNvPr id="14" name="object 14" descr=""/>
            <p:cNvSpPr/>
            <p:nvPr/>
          </p:nvSpPr>
          <p:spPr>
            <a:xfrm>
              <a:off x="3878068" y="1787365"/>
              <a:ext cx="2961640" cy="2440940"/>
            </a:xfrm>
            <a:custGeom>
              <a:avLst/>
              <a:gdLst/>
              <a:ahLst/>
              <a:cxnLst/>
              <a:rect l="l" t="t" r="r" b="b"/>
              <a:pathLst>
                <a:path w="2961640" h="2440940">
                  <a:moveTo>
                    <a:pt x="2961151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1151" y="0"/>
                  </a:lnTo>
                  <a:lnTo>
                    <a:pt x="2961151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95188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04841" y="1581631"/>
              <a:ext cx="299720" cy="387350"/>
            </a:xfrm>
            <a:custGeom>
              <a:avLst/>
              <a:gdLst/>
              <a:ahLst/>
              <a:cxnLst/>
              <a:rect l="l" t="t" r="r" b="b"/>
              <a:pathLst>
                <a:path w="299720" h="387350">
                  <a:moveTo>
                    <a:pt x="241503" y="304634"/>
                  </a:moveTo>
                  <a:lnTo>
                    <a:pt x="159397" y="304634"/>
                  </a:lnTo>
                  <a:lnTo>
                    <a:pt x="159397" y="323951"/>
                  </a:lnTo>
                  <a:lnTo>
                    <a:pt x="241503" y="323951"/>
                  </a:lnTo>
                  <a:lnTo>
                    <a:pt x="241503" y="304634"/>
                  </a:lnTo>
                  <a:close/>
                </a:path>
                <a:path w="299720" h="387350">
                  <a:moveTo>
                    <a:pt x="241503" y="227342"/>
                  </a:moveTo>
                  <a:lnTo>
                    <a:pt x="159397" y="227342"/>
                  </a:lnTo>
                  <a:lnTo>
                    <a:pt x="159397" y="246672"/>
                  </a:lnTo>
                  <a:lnTo>
                    <a:pt x="241503" y="246672"/>
                  </a:lnTo>
                  <a:lnTo>
                    <a:pt x="241503" y="227342"/>
                  </a:lnTo>
                  <a:close/>
                </a:path>
                <a:path w="299720" h="387350">
                  <a:moveTo>
                    <a:pt x="241503" y="150063"/>
                  </a:moveTo>
                  <a:lnTo>
                    <a:pt x="159397" y="150063"/>
                  </a:lnTo>
                  <a:lnTo>
                    <a:pt x="159397" y="169379"/>
                  </a:lnTo>
                  <a:lnTo>
                    <a:pt x="241503" y="169379"/>
                  </a:lnTo>
                  <a:lnTo>
                    <a:pt x="241503" y="150063"/>
                  </a:lnTo>
                  <a:close/>
                </a:path>
                <a:path w="299720" h="387350">
                  <a:moveTo>
                    <a:pt x="241503" y="72783"/>
                  </a:moveTo>
                  <a:lnTo>
                    <a:pt x="159397" y="72783"/>
                  </a:lnTo>
                  <a:lnTo>
                    <a:pt x="159397" y="92100"/>
                  </a:lnTo>
                  <a:lnTo>
                    <a:pt x="241503" y="92100"/>
                  </a:lnTo>
                  <a:lnTo>
                    <a:pt x="241503" y="72783"/>
                  </a:lnTo>
                  <a:close/>
                </a:path>
                <a:path w="299720" h="387350">
                  <a:moveTo>
                    <a:pt x="299466" y="29311"/>
                  </a:moveTo>
                  <a:lnTo>
                    <a:pt x="270484" y="29311"/>
                  </a:lnTo>
                  <a:lnTo>
                    <a:pt x="270484" y="357771"/>
                  </a:lnTo>
                  <a:lnTo>
                    <a:pt x="299466" y="357771"/>
                  </a:lnTo>
                  <a:lnTo>
                    <a:pt x="299466" y="29311"/>
                  </a:lnTo>
                  <a:close/>
                </a:path>
                <a:path w="299720" h="387350">
                  <a:moveTo>
                    <a:pt x="299466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358140"/>
                  </a:lnTo>
                  <a:lnTo>
                    <a:pt x="0" y="387350"/>
                  </a:lnTo>
                  <a:lnTo>
                    <a:pt x="299466" y="387350"/>
                  </a:lnTo>
                  <a:lnTo>
                    <a:pt x="299466" y="358140"/>
                  </a:lnTo>
                  <a:lnTo>
                    <a:pt x="28968" y="358140"/>
                  </a:lnTo>
                  <a:lnTo>
                    <a:pt x="28968" y="29210"/>
                  </a:lnTo>
                  <a:lnTo>
                    <a:pt x="299466" y="29210"/>
                  </a:lnTo>
                  <a:lnTo>
                    <a:pt x="299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2805" y="1630261"/>
              <a:ext cx="71482" cy="28980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968200" y="2311577"/>
            <a:ext cx="2771775" cy="1725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9905">
              <a:lnSpc>
                <a:spcPct val="100000"/>
              </a:lnSpc>
              <a:spcBef>
                <a:spcPts val="90"/>
              </a:spcBef>
            </a:pPr>
            <a:r>
              <a:rPr dirty="0" sz="1800" spc="250" b="1">
                <a:solidFill>
                  <a:srgbClr val="F16629"/>
                </a:solidFill>
                <a:latin typeface="Trebuchet MS"/>
                <a:cs typeface="Trebuchet MS"/>
              </a:rPr>
              <a:t>Key</a:t>
            </a:r>
            <a:r>
              <a:rPr dirty="0" sz="18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800" spc="204" b="1">
                <a:solidFill>
                  <a:srgbClr val="F16629"/>
                </a:solidFill>
                <a:latin typeface="Trebuchet MS"/>
                <a:cs typeface="Trebuchet MS"/>
              </a:rPr>
              <a:t>Features</a:t>
            </a:r>
            <a:endParaRPr sz="1800">
              <a:latin typeface="Trebuchet MS"/>
              <a:cs typeface="Trebuchet MS"/>
            </a:endParaRPr>
          </a:p>
          <a:p>
            <a:pPr marL="294005" marR="5080" indent="-281940">
              <a:lnSpc>
                <a:spcPts val="1410"/>
              </a:lnSpc>
              <a:spcBef>
                <a:spcPts val="1395"/>
              </a:spcBef>
            </a:pPr>
            <a:r>
              <a:rPr dirty="0" sz="1250" spc="120">
                <a:latin typeface="Trebuchet MS"/>
                <a:cs typeface="Trebuchet MS"/>
              </a:rPr>
              <a:t>The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AI-</a:t>
            </a:r>
            <a:r>
              <a:rPr dirty="0" sz="1250" spc="120">
                <a:latin typeface="Trebuchet MS"/>
                <a:cs typeface="Trebuchet MS"/>
              </a:rPr>
              <a:t>driven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web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scraping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55">
                <a:latin typeface="Trebuchet MS"/>
                <a:cs typeface="Trebuchet MS"/>
              </a:rPr>
              <a:t>tool </a:t>
            </a:r>
            <a:r>
              <a:rPr dirty="0" sz="1250" spc="60">
                <a:latin typeface="Trebuchet MS"/>
                <a:cs typeface="Trebuchet MS"/>
              </a:rPr>
              <a:t>will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offer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automated </a:t>
            </a:r>
            <a:r>
              <a:rPr dirty="0" sz="1250" spc="100">
                <a:latin typeface="Trebuchet MS"/>
                <a:cs typeface="Trebuchet MS"/>
              </a:rPr>
              <a:t>data </a:t>
            </a:r>
            <a:r>
              <a:rPr dirty="0" sz="1250" spc="95">
                <a:latin typeface="Trebuchet MS"/>
                <a:cs typeface="Trebuchet MS"/>
              </a:rPr>
              <a:t>extraction,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customizable </a:t>
            </a:r>
            <a:r>
              <a:rPr dirty="0" sz="1250" spc="140">
                <a:latin typeface="Trebuchet MS"/>
                <a:cs typeface="Trebuchet MS"/>
              </a:rPr>
              <a:t>scraping </a:t>
            </a:r>
            <a:r>
              <a:rPr dirty="0" sz="1250" spc="90">
                <a:latin typeface="Trebuchet MS"/>
                <a:cs typeface="Trebuchet MS"/>
              </a:rPr>
              <a:t>rules,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real-</a:t>
            </a:r>
            <a:r>
              <a:rPr dirty="0" sz="1250" spc="85">
                <a:latin typeface="Trebuchet MS"/>
                <a:cs typeface="Trebuchet MS"/>
              </a:rPr>
              <a:t>time</a:t>
            </a:r>
            <a:endParaRPr sz="1250">
              <a:latin typeface="Trebuchet MS"/>
              <a:cs typeface="Trebuchet MS"/>
            </a:endParaRPr>
          </a:p>
          <a:p>
            <a:pPr marL="127635">
              <a:lnSpc>
                <a:spcPts val="1330"/>
              </a:lnSpc>
            </a:pPr>
            <a:r>
              <a:rPr dirty="0" sz="1250" spc="125">
                <a:latin typeface="Trebuchet MS"/>
                <a:cs typeface="Trebuchet MS"/>
              </a:rPr>
              <a:t>processing,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scheduling,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error</a:t>
            </a:r>
            <a:endParaRPr sz="1250">
              <a:latin typeface="Trebuchet MS"/>
              <a:cs typeface="Trebuchet MS"/>
            </a:endParaRPr>
          </a:p>
          <a:p>
            <a:pPr marL="175260" marR="161290" indent="17780">
              <a:lnSpc>
                <a:spcPts val="1410"/>
              </a:lnSpc>
              <a:spcBef>
                <a:spcPts val="80"/>
              </a:spcBef>
            </a:pPr>
            <a:r>
              <a:rPr dirty="0" sz="1250" spc="130">
                <a:latin typeface="Trebuchet MS"/>
                <a:cs typeface="Trebuchet MS"/>
              </a:rPr>
              <a:t>handling,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machine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learning </a:t>
            </a:r>
            <a:r>
              <a:rPr dirty="0" sz="1250" spc="120">
                <a:latin typeface="Trebuchet MS"/>
                <a:cs typeface="Trebuchet MS"/>
              </a:rPr>
              <a:t>analysis,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cloud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storage.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888030" y="1380614"/>
            <a:ext cx="2969895" cy="2847340"/>
            <a:chOff x="6888030" y="1380614"/>
            <a:chExt cx="2969895" cy="2847340"/>
          </a:xfrm>
        </p:grpSpPr>
        <p:sp>
          <p:nvSpPr>
            <p:cNvPr id="20" name="object 20" descr=""/>
            <p:cNvSpPr/>
            <p:nvPr/>
          </p:nvSpPr>
          <p:spPr>
            <a:xfrm>
              <a:off x="6888030" y="1787365"/>
              <a:ext cx="2969895" cy="2440940"/>
            </a:xfrm>
            <a:custGeom>
              <a:avLst/>
              <a:gdLst/>
              <a:ahLst/>
              <a:cxnLst/>
              <a:rect l="l" t="t" r="r" b="b"/>
              <a:pathLst>
                <a:path w="2969895" h="2440940">
                  <a:moveTo>
                    <a:pt x="2969286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9286" y="0"/>
                  </a:lnTo>
                  <a:lnTo>
                    <a:pt x="2969286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9989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6888030" y="2311577"/>
            <a:ext cx="2969895" cy="1725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800" spc="245" b="1">
                <a:solidFill>
                  <a:srgbClr val="F16629"/>
                </a:solidFill>
                <a:latin typeface="Trebuchet MS"/>
                <a:cs typeface="Trebuchet MS"/>
              </a:rPr>
              <a:t>Uniqueness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1455"/>
              </a:lnSpc>
              <a:spcBef>
                <a:spcPts val="1275"/>
              </a:spcBef>
            </a:pPr>
            <a:r>
              <a:rPr dirty="0" sz="1250" spc="145">
                <a:latin typeface="Trebuchet MS"/>
                <a:cs typeface="Trebuchet MS"/>
              </a:rPr>
              <a:t>ScrapeSmart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leverages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AI</a:t>
            </a:r>
            <a:r>
              <a:rPr dirty="0" sz="1250" spc="114">
                <a:latin typeface="Trebuchet MS"/>
                <a:cs typeface="Trebuchet MS"/>
              </a:rPr>
              <a:t> </a:t>
            </a:r>
            <a:r>
              <a:rPr dirty="0" sz="1250" spc="55">
                <a:latin typeface="Trebuchet MS"/>
                <a:cs typeface="Trebuchet MS"/>
              </a:rPr>
              <a:t>to</a:t>
            </a:r>
            <a:endParaRPr sz="1250">
              <a:latin typeface="Trebuchet MS"/>
              <a:cs typeface="Trebuchet MS"/>
            </a:endParaRPr>
          </a:p>
          <a:p>
            <a:pPr algn="ctr" marL="88900" marR="81915">
              <a:lnSpc>
                <a:spcPts val="1410"/>
              </a:lnSpc>
              <a:spcBef>
                <a:spcPts val="75"/>
              </a:spcBef>
            </a:pPr>
            <a:r>
              <a:rPr dirty="0" sz="1250" spc="110">
                <a:latin typeface="Trebuchet MS"/>
                <a:cs typeface="Trebuchet MS"/>
              </a:rPr>
              <a:t>intelligently</a:t>
            </a:r>
            <a:r>
              <a:rPr dirty="0" sz="1250" spc="105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scrape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20">
                <a:latin typeface="Trebuchet MS"/>
                <a:cs typeface="Trebuchet MS"/>
              </a:rPr>
              <a:t> </a:t>
            </a:r>
            <a:r>
              <a:rPr dirty="0" sz="1250" spc="130">
                <a:latin typeface="Trebuchet MS"/>
                <a:cs typeface="Trebuchet MS"/>
              </a:rPr>
              <a:t>analyze </a:t>
            </a:r>
            <a:r>
              <a:rPr dirty="0" sz="1250" spc="120">
                <a:latin typeface="Trebuchet MS"/>
                <a:cs typeface="Trebuchet MS"/>
              </a:rPr>
              <a:t>web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90">
                <a:latin typeface="Trebuchet MS"/>
                <a:cs typeface="Trebuchet MS"/>
              </a:rPr>
              <a:t>data,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offering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businesses </a:t>
            </a:r>
            <a:r>
              <a:rPr dirty="0" sz="1250" spc="114">
                <a:latin typeface="Trebuchet MS"/>
                <a:cs typeface="Trebuchet MS"/>
              </a:rPr>
              <a:t>accurate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40">
                <a:latin typeface="Trebuchet MS"/>
                <a:cs typeface="Trebuchet MS"/>
              </a:rPr>
              <a:t>insights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with</a:t>
            </a:r>
            <a:endParaRPr sz="1250">
              <a:latin typeface="Trebuchet MS"/>
              <a:cs typeface="Trebuchet MS"/>
            </a:endParaRPr>
          </a:p>
          <a:p>
            <a:pPr algn="ctr">
              <a:lnSpc>
                <a:spcPts val="1330"/>
              </a:lnSpc>
            </a:pPr>
            <a:r>
              <a:rPr dirty="0" sz="1250" spc="120">
                <a:latin typeface="Trebuchet MS"/>
                <a:cs typeface="Trebuchet MS"/>
              </a:rPr>
              <a:t>optimized</a:t>
            </a:r>
            <a:r>
              <a:rPr dirty="0" sz="1250" spc="150">
                <a:latin typeface="Trebuchet MS"/>
                <a:cs typeface="Trebuchet MS"/>
              </a:rPr>
              <a:t> </a:t>
            </a:r>
            <a:r>
              <a:rPr dirty="0" sz="1250" spc="85">
                <a:latin typeface="Trebuchet MS"/>
                <a:cs typeface="Trebuchet MS"/>
              </a:rPr>
              <a:t>efficiency,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150">
                <a:latin typeface="Trebuchet MS"/>
                <a:cs typeface="Trebuchet MS"/>
              </a:rPr>
              <a:t>making</a:t>
            </a:r>
            <a:endParaRPr sz="1250">
              <a:latin typeface="Trebuchet MS"/>
              <a:cs typeface="Trebuchet MS"/>
            </a:endParaRPr>
          </a:p>
          <a:p>
            <a:pPr algn="ctr" marL="201930" marR="200025">
              <a:lnSpc>
                <a:spcPts val="1410"/>
              </a:lnSpc>
              <a:spcBef>
                <a:spcPts val="80"/>
              </a:spcBef>
            </a:pPr>
            <a:r>
              <a:rPr dirty="0" sz="1250" spc="114">
                <a:latin typeface="Trebuchet MS"/>
                <a:cs typeface="Trebuchet MS"/>
              </a:rPr>
              <a:t>research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more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accessible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and </a:t>
            </a:r>
            <a:r>
              <a:rPr dirty="0" sz="1250" spc="114">
                <a:latin typeface="Trebuchet MS"/>
                <a:cs typeface="Trebuchet MS"/>
              </a:rPr>
              <a:t>actionable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65">
                <a:latin typeface="Trebuchet MS"/>
                <a:cs typeface="Trebuchet MS"/>
              </a:rPr>
              <a:t>for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00">
                <a:latin typeface="Trebuchet MS"/>
                <a:cs typeface="Trebuchet MS"/>
              </a:rPr>
              <a:t>users.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10"/>
              <a:t>Solution</a:t>
            </a:r>
            <a:r>
              <a:rPr dirty="0" spc="240"/>
              <a:t> </a:t>
            </a:r>
            <a:r>
              <a:rPr dirty="0" spc="285"/>
              <a:t>Benefits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729811" y="1543314"/>
            <a:ext cx="2229485" cy="4230370"/>
            <a:chOff x="729811" y="1543314"/>
            <a:chExt cx="2229485" cy="4230370"/>
          </a:xfrm>
        </p:grpSpPr>
        <p:sp>
          <p:nvSpPr>
            <p:cNvPr id="6" name="object 6" descr=""/>
            <p:cNvSpPr/>
            <p:nvPr/>
          </p:nvSpPr>
          <p:spPr>
            <a:xfrm>
              <a:off x="729811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5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37551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95335" y="1804910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066" y="143002"/>
                  </a:moveTo>
                  <a:lnTo>
                    <a:pt x="175412" y="143002"/>
                  </a:lnTo>
                  <a:lnTo>
                    <a:pt x="175412" y="150634"/>
                  </a:lnTo>
                  <a:lnTo>
                    <a:pt x="175412" y="159016"/>
                  </a:lnTo>
                  <a:lnTo>
                    <a:pt x="168541" y="165887"/>
                  </a:lnTo>
                  <a:lnTo>
                    <a:pt x="136512" y="165887"/>
                  </a:lnTo>
                  <a:lnTo>
                    <a:pt x="129654" y="159016"/>
                  </a:lnTo>
                  <a:lnTo>
                    <a:pt x="129654" y="143002"/>
                  </a:lnTo>
                  <a:lnTo>
                    <a:pt x="0" y="143002"/>
                  </a:lnTo>
                  <a:lnTo>
                    <a:pt x="0" y="258165"/>
                  </a:lnTo>
                  <a:lnTo>
                    <a:pt x="6858" y="265023"/>
                  </a:lnTo>
                  <a:lnTo>
                    <a:pt x="298196" y="265023"/>
                  </a:lnTo>
                  <a:lnTo>
                    <a:pt x="305066" y="258165"/>
                  </a:lnTo>
                  <a:lnTo>
                    <a:pt x="305066" y="143002"/>
                  </a:lnTo>
                  <a:close/>
                </a:path>
                <a:path w="305435" h="265430">
                  <a:moveTo>
                    <a:pt x="305066" y="58343"/>
                  </a:moveTo>
                  <a:lnTo>
                    <a:pt x="298196" y="51473"/>
                  </a:lnTo>
                  <a:lnTo>
                    <a:pt x="213550" y="51473"/>
                  </a:lnTo>
                  <a:lnTo>
                    <a:pt x="213550" y="26695"/>
                  </a:lnTo>
                  <a:lnTo>
                    <a:pt x="212788" y="22885"/>
                  </a:lnTo>
                  <a:lnTo>
                    <a:pt x="211467" y="16256"/>
                  </a:lnTo>
                  <a:lnTo>
                    <a:pt x="205765" y="7772"/>
                  </a:lnTo>
                  <a:lnTo>
                    <a:pt x="197294" y="2082"/>
                  </a:lnTo>
                  <a:lnTo>
                    <a:pt x="190665" y="762"/>
                  </a:lnTo>
                  <a:lnTo>
                    <a:pt x="190665" y="24409"/>
                  </a:lnTo>
                  <a:lnTo>
                    <a:pt x="190665" y="51473"/>
                  </a:lnTo>
                  <a:lnTo>
                    <a:pt x="114388" y="51473"/>
                  </a:lnTo>
                  <a:lnTo>
                    <a:pt x="114388" y="24409"/>
                  </a:lnTo>
                  <a:lnTo>
                    <a:pt x="115925" y="22885"/>
                  </a:lnTo>
                  <a:lnTo>
                    <a:pt x="189141" y="22885"/>
                  </a:lnTo>
                  <a:lnTo>
                    <a:pt x="190665" y="24409"/>
                  </a:lnTo>
                  <a:lnTo>
                    <a:pt x="190665" y="762"/>
                  </a:lnTo>
                  <a:lnTo>
                    <a:pt x="186842" y="0"/>
                  </a:lnTo>
                  <a:lnTo>
                    <a:pt x="118211" y="0"/>
                  </a:lnTo>
                  <a:lnTo>
                    <a:pt x="107772" y="2082"/>
                  </a:lnTo>
                  <a:lnTo>
                    <a:pt x="99288" y="7772"/>
                  </a:lnTo>
                  <a:lnTo>
                    <a:pt x="93599" y="16256"/>
                  </a:lnTo>
                  <a:lnTo>
                    <a:pt x="91516" y="26695"/>
                  </a:lnTo>
                  <a:lnTo>
                    <a:pt x="91516" y="51473"/>
                  </a:lnTo>
                  <a:lnTo>
                    <a:pt x="6858" y="51473"/>
                  </a:lnTo>
                  <a:lnTo>
                    <a:pt x="0" y="58343"/>
                  </a:lnTo>
                  <a:lnTo>
                    <a:pt x="0" y="127749"/>
                  </a:lnTo>
                  <a:lnTo>
                    <a:pt x="129654" y="127749"/>
                  </a:lnTo>
                  <a:lnTo>
                    <a:pt x="129654" y="120116"/>
                  </a:lnTo>
                  <a:lnTo>
                    <a:pt x="175412" y="120116"/>
                  </a:lnTo>
                  <a:lnTo>
                    <a:pt x="175412" y="127749"/>
                  </a:lnTo>
                  <a:lnTo>
                    <a:pt x="305066" y="127749"/>
                  </a:lnTo>
                  <a:lnTo>
                    <a:pt x="305066" y="120116"/>
                  </a:lnTo>
                  <a:lnTo>
                    <a:pt x="305066" y="58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79303" y="2417333"/>
            <a:ext cx="1924685" cy="203200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370840" marR="361315">
              <a:lnSpc>
                <a:spcPts val="1730"/>
              </a:lnSpc>
              <a:spcBef>
                <a:spcPts val="250"/>
              </a:spcBef>
            </a:pPr>
            <a:r>
              <a:rPr dirty="0" sz="1500" spc="170" b="1">
                <a:solidFill>
                  <a:srgbClr val="F16629"/>
                </a:solidFill>
                <a:latin typeface="Trebuchet MS"/>
                <a:cs typeface="Trebuchet MS"/>
              </a:rPr>
              <a:t>Functional </a:t>
            </a: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algn="ctr" marL="12700" marR="5080" indent="-3175">
              <a:lnSpc>
                <a:spcPct val="91700"/>
              </a:lnSpc>
              <a:spcBef>
                <a:spcPts val="735"/>
              </a:spcBef>
            </a:pPr>
            <a:r>
              <a:rPr dirty="0" sz="1150" spc="110">
                <a:latin typeface="Trebuchet MS"/>
                <a:cs typeface="Trebuchet MS"/>
              </a:rPr>
              <a:t>Users</a:t>
            </a:r>
            <a:r>
              <a:rPr dirty="0" sz="1150" spc="19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will</a:t>
            </a:r>
            <a:r>
              <a:rPr dirty="0" sz="1150" spc="229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efficiently </a:t>
            </a:r>
            <a:r>
              <a:rPr dirty="0" sz="1150" spc="100">
                <a:latin typeface="Trebuchet MS"/>
                <a:cs typeface="Trebuchet MS"/>
              </a:rPr>
              <a:t>gather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analyze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 </a:t>
            </a:r>
            <a:r>
              <a:rPr dirty="0" sz="1150" spc="80">
                <a:latin typeface="Trebuchet MS"/>
                <a:cs typeface="Trebuchet MS"/>
              </a:rPr>
              <a:t>from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various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websites, </a:t>
            </a:r>
            <a:r>
              <a:rPr dirty="0" sz="1150" spc="114">
                <a:latin typeface="Trebuchet MS"/>
                <a:cs typeface="Trebuchet MS"/>
              </a:rPr>
              <a:t>automate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repetitive </a:t>
            </a:r>
            <a:r>
              <a:rPr dirty="0" sz="1150" spc="85">
                <a:latin typeface="Trebuchet MS"/>
                <a:cs typeface="Trebuchet MS"/>
              </a:rPr>
              <a:t>tasks,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40">
                <a:latin typeface="Trebuchet MS"/>
                <a:cs typeface="Trebuchet MS"/>
              </a:rPr>
              <a:t>save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time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on</a:t>
            </a:r>
            <a:endParaRPr sz="1150">
              <a:latin typeface="Trebuchet MS"/>
              <a:cs typeface="Trebuchet MS"/>
            </a:endParaRPr>
          </a:p>
          <a:p>
            <a:pPr algn="ctr" marL="20320" marR="15240">
              <a:lnSpc>
                <a:spcPts val="1280"/>
              </a:lnSpc>
              <a:spcBef>
                <a:spcPts val="25"/>
              </a:spcBef>
            </a:pPr>
            <a:r>
              <a:rPr dirty="0" sz="1150" spc="120">
                <a:latin typeface="Trebuchet MS"/>
                <a:cs typeface="Trebuchet MS"/>
              </a:rPr>
              <a:t>manual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extraction,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gain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insights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to</a:t>
            </a:r>
            <a:endParaRPr sz="1150">
              <a:latin typeface="Trebuchet MS"/>
              <a:cs typeface="Trebuchet MS"/>
            </a:endParaRPr>
          </a:p>
          <a:p>
            <a:pPr algn="ctr" marL="19685" marR="8890">
              <a:lnSpc>
                <a:spcPts val="1280"/>
              </a:lnSpc>
              <a:spcBef>
                <a:spcPts val="5"/>
              </a:spcBef>
            </a:pPr>
            <a:r>
              <a:rPr dirty="0" sz="1150" spc="125">
                <a:latin typeface="Trebuchet MS"/>
                <a:cs typeface="Trebuchet MS"/>
              </a:rPr>
              <a:t>make </a:t>
            </a:r>
            <a:r>
              <a:rPr dirty="0" sz="1150" spc="95">
                <a:latin typeface="Trebuchet MS"/>
                <a:cs typeface="Trebuchet MS"/>
              </a:rPr>
              <a:t>informed</a:t>
            </a:r>
            <a:r>
              <a:rPr dirty="0" sz="1150" spc="105">
                <a:latin typeface="Trebuchet MS"/>
                <a:cs typeface="Trebuchet MS"/>
              </a:rPr>
              <a:t> business </a:t>
            </a:r>
            <a:r>
              <a:rPr dirty="0" sz="1150" spc="100">
                <a:latin typeface="Trebuchet MS"/>
                <a:cs typeface="Trebuchet MS"/>
              </a:rPr>
              <a:t>decisions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or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research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088970" y="1543314"/>
            <a:ext cx="2229485" cy="4230370"/>
            <a:chOff x="3088970" y="1543314"/>
            <a:chExt cx="2229485" cy="4230370"/>
          </a:xfrm>
        </p:grpSpPr>
        <p:sp>
          <p:nvSpPr>
            <p:cNvPr id="11" name="object 11" descr=""/>
            <p:cNvSpPr/>
            <p:nvPr/>
          </p:nvSpPr>
          <p:spPr>
            <a:xfrm>
              <a:off x="3088970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5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96715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43" y="180771"/>
                  </a:lnTo>
                  <a:lnTo>
                    <a:pt x="721169" y="148717"/>
                  </a:lnTo>
                  <a:lnTo>
                    <a:pt x="694359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42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29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80" y="156514"/>
                  </a:lnTo>
                  <a:lnTo>
                    <a:pt x="63106" y="189153"/>
                  </a:lnTo>
                  <a:lnTo>
                    <a:pt x="43421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092" y="376834"/>
                  </a:lnTo>
                  <a:lnTo>
                    <a:pt x="0" y="406755"/>
                  </a:lnTo>
                  <a:lnTo>
                    <a:pt x="114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86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59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42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56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05" y="656996"/>
                  </a:lnTo>
                  <a:lnTo>
                    <a:pt x="750392" y="624370"/>
                  </a:lnTo>
                  <a:lnTo>
                    <a:pt x="770064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393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81127" y="1752970"/>
              <a:ext cx="253365" cy="353695"/>
            </a:xfrm>
            <a:custGeom>
              <a:avLst/>
              <a:gdLst/>
              <a:ahLst/>
              <a:cxnLst/>
              <a:rect l="l" t="t" r="r" b="b"/>
              <a:pathLst>
                <a:path w="253364" h="353694">
                  <a:moveTo>
                    <a:pt x="126410" y="353515"/>
                  </a:moveTo>
                  <a:lnTo>
                    <a:pt x="63205" y="304139"/>
                  </a:lnTo>
                  <a:lnTo>
                    <a:pt x="19751" y="254294"/>
                  </a:lnTo>
                  <a:lnTo>
                    <a:pt x="45" y="198364"/>
                  </a:lnTo>
                  <a:lnTo>
                    <a:pt x="0" y="198234"/>
                  </a:lnTo>
                  <a:lnTo>
                    <a:pt x="2659" y="181989"/>
                  </a:lnTo>
                  <a:lnTo>
                    <a:pt x="10064" y="166606"/>
                  </a:lnTo>
                  <a:lnTo>
                    <a:pt x="21350" y="153208"/>
                  </a:lnTo>
                  <a:lnTo>
                    <a:pt x="35655" y="142916"/>
                  </a:lnTo>
                  <a:lnTo>
                    <a:pt x="35655" y="90754"/>
                  </a:lnTo>
                  <a:lnTo>
                    <a:pt x="42788" y="55429"/>
                  </a:lnTo>
                  <a:lnTo>
                    <a:pt x="62238" y="26582"/>
                  </a:lnTo>
                  <a:lnTo>
                    <a:pt x="91085" y="7132"/>
                  </a:lnTo>
                  <a:lnTo>
                    <a:pt x="126410" y="0"/>
                  </a:lnTo>
                  <a:lnTo>
                    <a:pt x="161735" y="7132"/>
                  </a:lnTo>
                  <a:lnTo>
                    <a:pt x="189609" y="25926"/>
                  </a:lnTo>
                  <a:lnTo>
                    <a:pt x="126410" y="25926"/>
                  </a:lnTo>
                  <a:lnTo>
                    <a:pt x="101176" y="31021"/>
                  </a:lnTo>
                  <a:lnTo>
                    <a:pt x="80570" y="44914"/>
                  </a:lnTo>
                  <a:lnTo>
                    <a:pt x="66676" y="65520"/>
                  </a:lnTo>
                  <a:lnTo>
                    <a:pt x="61582" y="90754"/>
                  </a:lnTo>
                  <a:lnTo>
                    <a:pt x="61582" y="135726"/>
                  </a:lnTo>
                  <a:lnTo>
                    <a:pt x="78374" y="137942"/>
                  </a:lnTo>
                  <a:lnTo>
                    <a:pt x="95228" y="146107"/>
                  </a:lnTo>
                  <a:lnTo>
                    <a:pt x="111466" y="161126"/>
                  </a:lnTo>
                  <a:lnTo>
                    <a:pt x="126410" y="183892"/>
                  </a:lnTo>
                  <a:lnTo>
                    <a:pt x="248570" y="183892"/>
                  </a:lnTo>
                  <a:lnTo>
                    <a:pt x="252782" y="198234"/>
                  </a:lnTo>
                  <a:lnTo>
                    <a:pt x="252820" y="198364"/>
                  </a:lnTo>
                  <a:lnTo>
                    <a:pt x="248089" y="211775"/>
                  </a:lnTo>
                  <a:lnTo>
                    <a:pt x="124858" y="211775"/>
                  </a:lnTo>
                  <a:lnTo>
                    <a:pt x="115236" y="214266"/>
                  </a:lnTo>
                  <a:lnTo>
                    <a:pt x="107250" y="220183"/>
                  </a:lnTo>
                  <a:lnTo>
                    <a:pt x="101964" y="229017"/>
                  </a:lnTo>
                  <a:lnTo>
                    <a:pt x="100520" y="239213"/>
                  </a:lnTo>
                  <a:lnTo>
                    <a:pt x="103012" y="248837"/>
                  </a:lnTo>
                  <a:lnTo>
                    <a:pt x="108932" y="256824"/>
                  </a:lnTo>
                  <a:lnTo>
                    <a:pt x="117770" y="262110"/>
                  </a:lnTo>
                  <a:lnTo>
                    <a:pt x="117770" y="285230"/>
                  </a:lnTo>
                  <a:lnTo>
                    <a:pt x="206126" y="285230"/>
                  </a:lnTo>
                  <a:lnTo>
                    <a:pt x="189629" y="304139"/>
                  </a:lnTo>
                  <a:lnTo>
                    <a:pt x="146164" y="339852"/>
                  </a:lnTo>
                  <a:lnTo>
                    <a:pt x="126410" y="353515"/>
                  </a:lnTo>
                  <a:close/>
                </a:path>
                <a:path w="253364" h="353694">
                  <a:moveTo>
                    <a:pt x="217164" y="108041"/>
                  </a:moveTo>
                  <a:lnTo>
                    <a:pt x="191238" y="108041"/>
                  </a:lnTo>
                  <a:lnTo>
                    <a:pt x="191238" y="90754"/>
                  </a:lnTo>
                  <a:lnTo>
                    <a:pt x="186143" y="65520"/>
                  </a:lnTo>
                  <a:lnTo>
                    <a:pt x="172250" y="44914"/>
                  </a:lnTo>
                  <a:lnTo>
                    <a:pt x="151643" y="31021"/>
                  </a:lnTo>
                  <a:lnTo>
                    <a:pt x="126410" y="25926"/>
                  </a:lnTo>
                  <a:lnTo>
                    <a:pt x="189609" y="25926"/>
                  </a:lnTo>
                  <a:lnTo>
                    <a:pt x="190582" y="26582"/>
                  </a:lnTo>
                  <a:lnTo>
                    <a:pt x="210032" y="55429"/>
                  </a:lnTo>
                  <a:lnTo>
                    <a:pt x="217164" y="90754"/>
                  </a:lnTo>
                  <a:lnTo>
                    <a:pt x="217164" y="108041"/>
                  </a:lnTo>
                  <a:close/>
                </a:path>
                <a:path w="253364" h="353694">
                  <a:moveTo>
                    <a:pt x="248570" y="183892"/>
                  </a:moveTo>
                  <a:lnTo>
                    <a:pt x="126410" y="183892"/>
                  </a:lnTo>
                  <a:lnTo>
                    <a:pt x="157560" y="146107"/>
                  </a:lnTo>
                  <a:lnTo>
                    <a:pt x="191145" y="135726"/>
                  </a:lnTo>
                  <a:lnTo>
                    <a:pt x="221816" y="145680"/>
                  </a:lnTo>
                  <a:lnTo>
                    <a:pt x="244171" y="168912"/>
                  </a:lnTo>
                  <a:lnTo>
                    <a:pt x="248570" y="183892"/>
                  </a:lnTo>
                  <a:close/>
                </a:path>
                <a:path w="253364" h="353694">
                  <a:moveTo>
                    <a:pt x="206126" y="285230"/>
                  </a:moveTo>
                  <a:lnTo>
                    <a:pt x="135049" y="285230"/>
                  </a:lnTo>
                  <a:lnTo>
                    <a:pt x="135049" y="262110"/>
                  </a:lnTo>
                  <a:lnTo>
                    <a:pt x="142436" y="259499"/>
                  </a:lnTo>
                  <a:lnTo>
                    <a:pt x="148244" y="253690"/>
                  </a:lnTo>
                  <a:lnTo>
                    <a:pt x="150856" y="246304"/>
                  </a:lnTo>
                  <a:lnTo>
                    <a:pt x="152299" y="236112"/>
                  </a:lnTo>
                  <a:lnTo>
                    <a:pt x="149807" y="226491"/>
                  </a:lnTo>
                  <a:lnTo>
                    <a:pt x="143887" y="218505"/>
                  </a:lnTo>
                  <a:lnTo>
                    <a:pt x="135049" y="213219"/>
                  </a:lnTo>
                  <a:lnTo>
                    <a:pt x="124858" y="211775"/>
                  </a:lnTo>
                  <a:lnTo>
                    <a:pt x="248089" y="211775"/>
                  </a:lnTo>
                  <a:lnTo>
                    <a:pt x="233088" y="254294"/>
                  </a:lnTo>
                  <a:lnTo>
                    <a:pt x="230909" y="256824"/>
                  </a:lnTo>
                  <a:lnTo>
                    <a:pt x="206126" y="285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262867" y="2417333"/>
            <a:ext cx="1878964" cy="218630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373380" marR="367665">
              <a:lnSpc>
                <a:spcPts val="1730"/>
              </a:lnSpc>
              <a:spcBef>
                <a:spcPts val="250"/>
              </a:spcBef>
            </a:pPr>
            <a:r>
              <a:rPr dirty="0" sz="1500" spc="190" b="1">
                <a:solidFill>
                  <a:srgbClr val="F16629"/>
                </a:solidFill>
                <a:latin typeface="Trebuchet MS"/>
                <a:cs typeface="Trebuchet MS"/>
              </a:rPr>
              <a:t>Emotional </a:t>
            </a: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algn="just" marL="291465" marR="287020" indent="101600">
              <a:lnSpc>
                <a:spcPts val="1280"/>
              </a:lnSpc>
              <a:spcBef>
                <a:spcPts val="745"/>
              </a:spcBef>
            </a:pPr>
            <a:r>
              <a:rPr dirty="0" sz="1150" spc="110">
                <a:latin typeface="Trebuchet MS"/>
                <a:cs typeface="Trebuchet MS"/>
              </a:rPr>
              <a:t>Users</a:t>
            </a:r>
            <a:r>
              <a:rPr dirty="0" sz="1150" spc="19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will</a:t>
            </a:r>
            <a:r>
              <a:rPr dirty="0" sz="1150" spc="229">
                <a:latin typeface="Trebuchet MS"/>
                <a:cs typeface="Trebuchet MS"/>
              </a:rPr>
              <a:t> </a:t>
            </a:r>
            <a:r>
              <a:rPr dirty="0" sz="1150" spc="35">
                <a:latin typeface="Trebuchet MS"/>
                <a:cs typeface="Trebuchet MS"/>
              </a:rPr>
              <a:t>feel </a:t>
            </a:r>
            <a:r>
              <a:rPr dirty="0" sz="1150" spc="120">
                <a:latin typeface="Trebuchet MS"/>
                <a:cs typeface="Trebuchet MS"/>
              </a:rPr>
              <a:t>empowered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by </a:t>
            </a:r>
            <a:r>
              <a:rPr dirty="0" sz="1150" spc="114">
                <a:latin typeface="Trebuchet MS"/>
                <a:cs typeface="Trebuchet MS"/>
              </a:rPr>
              <a:t>automating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</a:t>
            </a:r>
            <a:endParaRPr sz="1150">
              <a:latin typeface="Trebuchet MS"/>
              <a:cs typeface="Trebuchet MS"/>
            </a:endParaRPr>
          </a:p>
          <a:p>
            <a:pPr algn="ctr" marL="12065" marR="5080">
              <a:lnSpc>
                <a:spcPct val="90500"/>
              </a:lnSpc>
              <a:spcBef>
                <a:spcPts val="10"/>
              </a:spcBef>
            </a:pPr>
            <a:r>
              <a:rPr dirty="0" sz="1150" spc="65">
                <a:latin typeface="Trebuchet MS"/>
                <a:cs typeface="Trebuchet MS"/>
              </a:rPr>
              <a:t>collection,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reducing stress,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gaining </a:t>
            </a:r>
            <a:r>
              <a:rPr dirty="0" sz="1150" spc="90">
                <a:latin typeface="Trebuchet MS"/>
                <a:cs typeface="Trebuchet MS"/>
              </a:rPr>
              <a:t>confidence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in</a:t>
            </a:r>
            <a:r>
              <a:rPr dirty="0" sz="1150" spc="110">
                <a:latin typeface="Trebuchet MS"/>
                <a:cs typeface="Trebuchet MS"/>
              </a:rPr>
              <a:t> accessing</a:t>
            </a:r>
            <a:endParaRPr sz="1150">
              <a:latin typeface="Trebuchet MS"/>
              <a:cs typeface="Trebuchet MS"/>
            </a:endParaRPr>
          </a:p>
          <a:p>
            <a:pPr algn="ctr" marL="91440" marR="91440" indent="6985">
              <a:lnSpc>
                <a:spcPct val="91300"/>
              </a:lnSpc>
              <a:spcBef>
                <a:spcPts val="20"/>
              </a:spcBef>
            </a:pPr>
            <a:r>
              <a:rPr dirty="0" sz="1150" spc="100">
                <a:latin typeface="Trebuchet MS"/>
                <a:cs typeface="Trebuchet MS"/>
              </a:rPr>
              <a:t>valuable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insights </a:t>
            </a:r>
            <a:r>
              <a:rPr dirty="0" sz="1150" spc="75">
                <a:latin typeface="Trebuchet MS"/>
                <a:cs typeface="Trebuchet MS"/>
              </a:rPr>
              <a:t>quickly,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making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data- </a:t>
            </a:r>
            <a:r>
              <a:rPr dirty="0" sz="1150" spc="95">
                <a:latin typeface="Trebuchet MS"/>
                <a:cs typeface="Trebuchet MS"/>
              </a:rPr>
              <a:t>driven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decisions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with </a:t>
            </a:r>
            <a:r>
              <a:rPr dirty="0" sz="1150" spc="85">
                <a:latin typeface="Trebuchet MS"/>
                <a:cs typeface="Trebuchet MS"/>
              </a:rPr>
              <a:t>ease.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448130" y="1543314"/>
            <a:ext cx="2229485" cy="4230370"/>
            <a:chOff x="5448130" y="1543314"/>
            <a:chExt cx="2229485" cy="4230370"/>
          </a:xfrm>
        </p:grpSpPr>
        <p:sp>
          <p:nvSpPr>
            <p:cNvPr id="16" name="object 16" descr=""/>
            <p:cNvSpPr/>
            <p:nvPr/>
          </p:nvSpPr>
          <p:spPr>
            <a:xfrm>
              <a:off x="5448130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4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155868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92126" y="1763305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5">
                  <a:moveTo>
                    <a:pt x="130873" y="173380"/>
                  </a:moveTo>
                  <a:lnTo>
                    <a:pt x="124574" y="170256"/>
                  </a:lnTo>
                  <a:lnTo>
                    <a:pt x="118605" y="166509"/>
                  </a:lnTo>
                  <a:lnTo>
                    <a:pt x="113068" y="162191"/>
                  </a:lnTo>
                  <a:lnTo>
                    <a:pt x="86791" y="207733"/>
                  </a:lnTo>
                  <a:lnTo>
                    <a:pt x="93713" y="209435"/>
                  </a:lnTo>
                  <a:lnTo>
                    <a:pt x="100393" y="212013"/>
                  </a:lnTo>
                  <a:lnTo>
                    <a:pt x="106654" y="215404"/>
                  </a:lnTo>
                  <a:lnTo>
                    <a:pt x="130873" y="173380"/>
                  </a:lnTo>
                  <a:close/>
                </a:path>
                <a:path w="357504" h="357505">
                  <a:moveTo>
                    <a:pt x="131356" y="291592"/>
                  </a:moveTo>
                  <a:lnTo>
                    <a:pt x="130708" y="288378"/>
                  </a:lnTo>
                  <a:lnTo>
                    <a:pt x="126187" y="266026"/>
                  </a:lnTo>
                  <a:lnTo>
                    <a:pt x="116395" y="251510"/>
                  </a:lnTo>
                  <a:lnTo>
                    <a:pt x="112115" y="245148"/>
                  </a:lnTo>
                  <a:lnTo>
                    <a:pt x="102489" y="238671"/>
                  </a:lnTo>
                  <a:lnTo>
                    <a:pt x="102489" y="308470"/>
                  </a:lnTo>
                  <a:lnTo>
                    <a:pt x="102450" y="325374"/>
                  </a:lnTo>
                  <a:lnTo>
                    <a:pt x="28892" y="325374"/>
                  </a:lnTo>
                  <a:lnTo>
                    <a:pt x="28968" y="308470"/>
                  </a:lnTo>
                  <a:lnTo>
                    <a:pt x="55740" y="293712"/>
                  </a:lnTo>
                  <a:lnTo>
                    <a:pt x="55956" y="293712"/>
                  </a:lnTo>
                  <a:lnTo>
                    <a:pt x="61010" y="292938"/>
                  </a:lnTo>
                  <a:lnTo>
                    <a:pt x="70878" y="292938"/>
                  </a:lnTo>
                  <a:lnTo>
                    <a:pt x="75984" y="293712"/>
                  </a:lnTo>
                  <a:lnTo>
                    <a:pt x="80911" y="295211"/>
                  </a:lnTo>
                  <a:lnTo>
                    <a:pt x="87426" y="296913"/>
                  </a:lnTo>
                  <a:lnTo>
                    <a:pt x="93535" y="299897"/>
                  </a:lnTo>
                  <a:lnTo>
                    <a:pt x="98882" y="303987"/>
                  </a:lnTo>
                  <a:lnTo>
                    <a:pt x="101142" y="305777"/>
                  </a:lnTo>
                  <a:lnTo>
                    <a:pt x="102489" y="308470"/>
                  </a:lnTo>
                  <a:lnTo>
                    <a:pt x="102489" y="238671"/>
                  </a:lnTo>
                  <a:lnTo>
                    <a:pt x="91236" y="231076"/>
                  </a:lnTo>
                  <a:lnTo>
                    <a:pt x="84162" y="229654"/>
                  </a:lnTo>
                  <a:lnTo>
                    <a:pt x="84162" y="269887"/>
                  </a:lnTo>
                  <a:lnTo>
                    <a:pt x="82740" y="277075"/>
                  </a:lnTo>
                  <a:lnTo>
                    <a:pt x="78803" y="282943"/>
                  </a:lnTo>
                  <a:lnTo>
                    <a:pt x="72948" y="286918"/>
                  </a:lnTo>
                  <a:lnTo>
                    <a:pt x="65786" y="288378"/>
                  </a:lnTo>
                  <a:lnTo>
                    <a:pt x="58394" y="286918"/>
                  </a:lnTo>
                  <a:lnTo>
                    <a:pt x="58534" y="286918"/>
                  </a:lnTo>
                  <a:lnTo>
                    <a:pt x="52679" y="282943"/>
                  </a:lnTo>
                  <a:lnTo>
                    <a:pt x="48729" y="277075"/>
                  </a:lnTo>
                  <a:lnTo>
                    <a:pt x="47307" y="269887"/>
                  </a:lnTo>
                  <a:lnTo>
                    <a:pt x="48768" y="262712"/>
                  </a:lnTo>
                  <a:lnTo>
                    <a:pt x="52743" y="256870"/>
                  </a:lnTo>
                  <a:lnTo>
                    <a:pt x="58674" y="252933"/>
                  </a:lnTo>
                  <a:lnTo>
                    <a:pt x="65671" y="251510"/>
                  </a:lnTo>
                  <a:lnTo>
                    <a:pt x="72859" y="252933"/>
                  </a:lnTo>
                  <a:lnTo>
                    <a:pt x="78727" y="256870"/>
                  </a:lnTo>
                  <a:lnTo>
                    <a:pt x="82702" y="262712"/>
                  </a:lnTo>
                  <a:lnTo>
                    <a:pt x="84162" y="269887"/>
                  </a:lnTo>
                  <a:lnTo>
                    <a:pt x="84162" y="229654"/>
                  </a:lnTo>
                  <a:lnTo>
                    <a:pt x="40106" y="231076"/>
                  </a:lnTo>
                  <a:lnTo>
                    <a:pt x="5168" y="266026"/>
                  </a:lnTo>
                  <a:lnTo>
                    <a:pt x="0" y="291592"/>
                  </a:lnTo>
                  <a:lnTo>
                    <a:pt x="5168" y="317157"/>
                  </a:lnTo>
                  <a:lnTo>
                    <a:pt x="19240" y="338023"/>
                  </a:lnTo>
                  <a:lnTo>
                    <a:pt x="40106" y="352094"/>
                  </a:lnTo>
                  <a:lnTo>
                    <a:pt x="65671" y="357263"/>
                  </a:lnTo>
                  <a:lnTo>
                    <a:pt x="91236" y="352094"/>
                  </a:lnTo>
                  <a:lnTo>
                    <a:pt x="112115" y="338023"/>
                  </a:lnTo>
                  <a:lnTo>
                    <a:pt x="120650" y="325374"/>
                  </a:lnTo>
                  <a:lnTo>
                    <a:pt x="126187" y="317157"/>
                  </a:lnTo>
                  <a:lnTo>
                    <a:pt x="131076" y="292938"/>
                  </a:lnTo>
                  <a:lnTo>
                    <a:pt x="131356" y="291592"/>
                  </a:lnTo>
                  <a:close/>
                </a:path>
                <a:path w="357504" h="357505">
                  <a:moveTo>
                    <a:pt x="206006" y="304723"/>
                  </a:moveTo>
                  <a:lnTo>
                    <a:pt x="205295" y="300380"/>
                  </a:lnTo>
                  <a:lnTo>
                    <a:pt x="204927" y="295986"/>
                  </a:lnTo>
                  <a:lnTo>
                    <a:pt x="204901" y="288963"/>
                  </a:lnTo>
                  <a:lnTo>
                    <a:pt x="205041" y="286321"/>
                  </a:lnTo>
                  <a:lnTo>
                    <a:pt x="205320" y="283718"/>
                  </a:lnTo>
                  <a:lnTo>
                    <a:pt x="151942" y="283718"/>
                  </a:lnTo>
                  <a:lnTo>
                    <a:pt x="152222" y="286321"/>
                  </a:lnTo>
                  <a:lnTo>
                    <a:pt x="152361" y="288963"/>
                  </a:lnTo>
                  <a:lnTo>
                    <a:pt x="152336" y="295986"/>
                  </a:lnTo>
                  <a:lnTo>
                    <a:pt x="151968" y="300380"/>
                  </a:lnTo>
                  <a:lnTo>
                    <a:pt x="151257" y="304723"/>
                  </a:lnTo>
                  <a:lnTo>
                    <a:pt x="206006" y="304723"/>
                  </a:lnTo>
                  <a:close/>
                </a:path>
                <a:path w="357504" h="357505">
                  <a:moveTo>
                    <a:pt x="257441" y="81432"/>
                  </a:moveTo>
                  <a:lnTo>
                    <a:pt x="256590" y="77228"/>
                  </a:lnTo>
                  <a:lnTo>
                    <a:pt x="251040" y="49733"/>
                  </a:lnTo>
                  <a:lnTo>
                    <a:pt x="238760" y="31521"/>
                  </a:lnTo>
                  <a:lnTo>
                    <a:pt x="233591" y="23850"/>
                  </a:lnTo>
                  <a:lnTo>
                    <a:pt x="221449" y="15671"/>
                  </a:lnTo>
                  <a:lnTo>
                    <a:pt x="221449" y="123151"/>
                  </a:lnTo>
                  <a:lnTo>
                    <a:pt x="130187" y="123151"/>
                  </a:lnTo>
                  <a:lnTo>
                    <a:pt x="149009" y="87947"/>
                  </a:lnTo>
                  <a:lnTo>
                    <a:pt x="163398" y="83769"/>
                  </a:lnTo>
                  <a:lnTo>
                    <a:pt x="163652" y="83769"/>
                  </a:lnTo>
                  <a:lnTo>
                    <a:pt x="170002" y="82804"/>
                  </a:lnTo>
                  <a:lnTo>
                    <a:pt x="182219" y="82804"/>
                  </a:lnTo>
                  <a:lnTo>
                    <a:pt x="188569" y="83769"/>
                  </a:lnTo>
                  <a:lnTo>
                    <a:pt x="194652" y="85636"/>
                  </a:lnTo>
                  <a:lnTo>
                    <a:pt x="202730" y="87744"/>
                  </a:lnTo>
                  <a:lnTo>
                    <a:pt x="221449" y="123151"/>
                  </a:lnTo>
                  <a:lnTo>
                    <a:pt x="221449" y="15671"/>
                  </a:lnTo>
                  <a:lnTo>
                    <a:pt x="207708" y="6400"/>
                  </a:lnTo>
                  <a:lnTo>
                    <a:pt x="198704" y="4584"/>
                  </a:lnTo>
                  <a:lnTo>
                    <a:pt x="198704" y="54381"/>
                  </a:lnTo>
                  <a:lnTo>
                    <a:pt x="196900" y="63271"/>
                  </a:lnTo>
                  <a:lnTo>
                    <a:pt x="192011" y="70535"/>
                  </a:lnTo>
                  <a:lnTo>
                    <a:pt x="184746" y="75438"/>
                  </a:lnTo>
                  <a:lnTo>
                    <a:pt x="175844" y="77228"/>
                  </a:lnTo>
                  <a:lnTo>
                    <a:pt x="166954" y="75438"/>
                  </a:lnTo>
                  <a:lnTo>
                    <a:pt x="159689" y="70535"/>
                  </a:lnTo>
                  <a:lnTo>
                    <a:pt x="154787" y="63271"/>
                  </a:lnTo>
                  <a:lnTo>
                    <a:pt x="152996" y="54381"/>
                  </a:lnTo>
                  <a:lnTo>
                    <a:pt x="154813" y="45478"/>
                  </a:lnTo>
                  <a:lnTo>
                    <a:pt x="159727" y="38214"/>
                  </a:lnTo>
                  <a:lnTo>
                    <a:pt x="167030" y="33324"/>
                  </a:lnTo>
                  <a:lnTo>
                    <a:pt x="175844" y="31521"/>
                  </a:lnTo>
                  <a:lnTo>
                    <a:pt x="184746" y="33324"/>
                  </a:lnTo>
                  <a:lnTo>
                    <a:pt x="192011" y="38214"/>
                  </a:lnTo>
                  <a:lnTo>
                    <a:pt x="196900" y="45478"/>
                  </a:lnTo>
                  <a:lnTo>
                    <a:pt x="198704" y="54381"/>
                  </a:lnTo>
                  <a:lnTo>
                    <a:pt x="198704" y="4584"/>
                  </a:lnTo>
                  <a:lnTo>
                    <a:pt x="144310" y="6400"/>
                  </a:lnTo>
                  <a:lnTo>
                    <a:pt x="100977" y="49733"/>
                  </a:lnTo>
                  <a:lnTo>
                    <a:pt x="94576" y="81432"/>
                  </a:lnTo>
                  <a:lnTo>
                    <a:pt x="100977" y="113131"/>
                  </a:lnTo>
                  <a:lnTo>
                    <a:pt x="118427" y="139014"/>
                  </a:lnTo>
                  <a:lnTo>
                    <a:pt x="144310" y="156464"/>
                  </a:lnTo>
                  <a:lnTo>
                    <a:pt x="176009" y="162864"/>
                  </a:lnTo>
                  <a:lnTo>
                    <a:pt x="207708" y="156464"/>
                  </a:lnTo>
                  <a:lnTo>
                    <a:pt x="233591" y="139014"/>
                  </a:lnTo>
                  <a:lnTo>
                    <a:pt x="244284" y="123151"/>
                  </a:lnTo>
                  <a:lnTo>
                    <a:pt x="251040" y="113131"/>
                  </a:lnTo>
                  <a:lnTo>
                    <a:pt x="257162" y="82804"/>
                  </a:lnTo>
                  <a:lnTo>
                    <a:pt x="257441" y="81432"/>
                  </a:lnTo>
                  <a:close/>
                </a:path>
                <a:path w="357504" h="357505">
                  <a:moveTo>
                    <a:pt x="266166" y="208788"/>
                  </a:moveTo>
                  <a:lnTo>
                    <a:pt x="239204" y="162090"/>
                  </a:lnTo>
                  <a:lnTo>
                    <a:pt x="233591" y="166458"/>
                  </a:lnTo>
                  <a:lnTo>
                    <a:pt x="227533" y="170243"/>
                  </a:lnTo>
                  <a:lnTo>
                    <a:pt x="221132" y="173380"/>
                  </a:lnTo>
                  <a:lnTo>
                    <a:pt x="246938" y="217563"/>
                  </a:lnTo>
                  <a:lnTo>
                    <a:pt x="252958" y="213855"/>
                  </a:lnTo>
                  <a:lnTo>
                    <a:pt x="259410" y="210908"/>
                  </a:lnTo>
                  <a:lnTo>
                    <a:pt x="266166" y="208788"/>
                  </a:lnTo>
                  <a:close/>
                </a:path>
                <a:path w="357504" h="357505">
                  <a:moveTo>
                    <a:pt x="357263" y="291592"/>
                  </a:moveTo>
                  <a:lnTo>
                    <a:pt x="342315" y="251510"/>
                  </a:lnTo>
                  <a:lnTo>
                    <a:pt x="328409" y="238671"/>
                  </a:lnTo>
                  <a:lnTo>
                    <a:pt x="328409" y="308470"/>
                  </a:lnTo>
                  <a:lnTo>
                    <a:pt x="328371" y="325374"/>
                  </a:lnTo>
                  <a:lnTo>
                    <a:pt x="254812" y="325374"/>
                  </a:lnTo>
                  <a:lnTo>
                    <a:pt x="254876" y="308470"/>
                  </a:lnTo>
                  <a:lnTo>
                    <a:pt x="281647" y="293712"/>
                  </a:lnTo>
                  <a:lnTo>
                    <a:pt x="281876" y="293712"/>
                  </a:lnTo>
                  <a:lnTo>
                    <a:pt x="286931" y="292938"/>
                  </a:lnTo>
                  <a:lnTo>
                    <a:pt x="296799" y="292938"/>
                  </a:lnTo>
                  <a:lnTo>
                    <a:pt x="301904" y="293712"/>
                  </a:lnTo>
                  <a:lnTo>
                    <a:pt x="306819" y="295211"/>
                  </a:lnTo>
                  <a:lnTo>
                    <a:pt x="313334" y="296913"/>
                  </a:lnTo>
                  <a:lnTo>
                    <a:pt x="319455" y="299897"/>
                  </a:lnTo>
                  <a:lnTo>
                    <a:pt x="324789" y="303987"/>
                  </a:lnTo>
                  <a:lnTo>
                    <a:pt x="327050" y="305777"/>
                  </a:lnTo>
                  <a:lnTo>
                    <a:pt x="328409" y="308470"/>
                  </a:lnTo>
                  <a:lnTo>
                    <a:pt x="328409" y="238671"/>
                  </a:lnTo>
                  <a:lnTo>
                    <a:pt x="317157" y="231076"/>
                  </a:lnTo>
                  <a:lnTo>
                    <a:pt x="310083" y="229654"/>
                  </a:lnTo>
                  <a:lnTo>
                    <a:pt x="310083" y="269887"/>
                  </a:lnTo>
                  <a:lnTo>
                    <a:pt x="308660" y="277075"/>
                  </a:lnTo>
                  <a:lnTo>
                    <a:pt x="304723" y="282943"/>
                  </a:lnTo>
                  <a:lnTo>
                    <a:pt x="298869" y="286918"/>
                  </a:lnTo>
                  <a:lnTo>
                    <a:pt x="291693" y="288378"/>
                  </a:lnTo>
                  <a:lnTo>
                    <a:pt x="284302" y="286918"/>
                  </a:lnTo>
                  <a:lnTo>
                    <a:pt x="284454" y="286918"/>
                  </a:lnTo>
                  <a:lnTo>
                    <a:pt x="278587" y="282943"/>
                  </a:lnTo>
                  <a:lnTo>
                    <a:pt x="274650" y="277075"/>
                  </a:lnTo>
                  <a:lnTo>
                    <a:pt x="273227" y="269887"/>
                  </a:lnTo>
                  <a:lnTo>
                    <a:pt x="274675" y="262712"/>
                  </a:lnTo>
                  <a:lnTo>
                    <a:pt x="278650" y="256870"/>
                  </a:lnTo>
                  <a:lnTo>
                    <a:pt x="284581" y="252933"/>
                  </a:lnTo>
                  <a:lnTo>
                    <a:pt x="291592" y="251510"/>
                  </a:lnTo>
                  <a:lnTo>
                    <a:pt x="298767" y="252933"/>
                  </a:lnTo>
                  <a:lnTo>
                    <a:pt x="304647" y="256870"/>
                  </a:lnTo>
                  <a:lnTo>
                    <a:pt x="308610" y="262712"/>
                  </a:lnTo>
                  <a:lnTo>
                    <a:pt x="310083" y="269887"/>
                  </a:lnTo>
                  <a:lnTo>
                    <a:pt x="310083" y="229654"/>
                  </a:lnTo>
                  <a:lnTo>
                    <a:pt x="266026" y="231076"/>
                  </a:lnTo>
                  <a:lnTo>
                    <a:pt x="231076" y="266026"/>
                  </a:lnTo>
                  <a:lnTo>
                    <a:pt x="225907" y="291592"/>
                  </a:lnTo>
                  <a:lnTo>
                    <a:pt x="231076" y="317157"/>
                  </a:lnTo>
                  <a:lnTo>
                    <a:pt x="245148" y="338023"/>
                  </a:lnTo>
                  <a:lnTo>
                    <a:pt x="266026" y="352094"/>
                  </a:lnTo>
                  <a:lnTo>
                    <a:pt x="291592" y="357263"/>
                  </a:lnTo>
                  <a:lnTo>
                    <a:pt x="317157" y="352094"/>
                  </a:lnTo>
                  <a:lnTo>
                    <a:pt x="338023" y="338023"/>
                  </a:lnTo>
                  <a:lnTo>
                    <a:pt x="346557" y="325374"/>
                  </a:lnTo>
                  <a:lnTo>
                    <a:pt x="352094" y="317157"/>
                  </a:lnTo>
                  <a:lnTo>
                    <a:pt x="356984" y="292938"/>
                  </a:lnTo>
                  <a:lnTo>
                    <a:pt x="357263" y="291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5596096" y="2417333"/>
            <a:ext cx="1929764" cy="203200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495934" marR="488315" indent="-635">
              <a:lnSpc>
                <a:spcPts val="1730"/>
              </a:lnSpc>
              <a:spcBef>
                <a:spcPts val="250"/>
              </a:spcBef>
            </a:pPr>
            <a:r>
              <a:rPr dirty="0" sz="1500" spc="190" b="1">
                <a:solidFill>
                  <a:srgbClr val="F16629"/>
                </a:solidFill>
                <a:latin typeface="Trebuchet MS"/>
                <a:cs typeface="Trebuchet MS"/>
              </a:rPr>
              <a:t>Social </a:t>
            </a: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algn="ctr" marL="12065" marR="5080" indent="1270">
              <a:lnSpc>
                <a:spcPct val="92100"/>
              </a:lnSpc>
              <a:spcBef>
                <a:spcPts val="730"/>
              </a:spcBef>
            </a:pPr>
            <a:r>
              <a:rPr dirty="0" sz="1150" spc="110">
                <a:latin typeface="Trebuchet MS"/>
                <a:cs typeface="Trebuchet MS"/>
              </a:rPr>
              <a:t>Users</a:t>
            </a:r>
            <a:r>
              <a:rPr dirty="0" sz="1150" spc="19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will</a:t>
            </a:r>
            <a:r>
              <a:rPr dirty="0" sz="1150" spc="229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gain recognition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for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being </a:t>
            </a:r>
            <a:r>
              <a:rPr dirty="0" sz="1150" spc="55">
                <a:latin typeface="Trebuchet MS"/>
                <a:cs typeface="Trebuchet MS"/>
              </a:rPr>
              <a:t>efficient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innovative, </a:t>
            </a:r>
            <a:r>
              <a:rPr dirty="0" sz="1150" spc="114">
                <a:latin typeface="Trebuchet MS"/>
                <a:cs typeface="Trebuchet MS"/>
              </a:rPr>
              <a:t>impressing</a:t>
            </a:r>
            <a:r>
              <a:rPr dirty="0" sz="1150" spc="95">
                <a:latin typeface="Trebuchet MS"/>
                <a:cs typeface="Trebuchet MS"/>
              </a:rPr>
              <a:t> colleagues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clients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their </a:t>
            </a:r>
            <a:r>
              <a:rPr dirty="0" sz="1150" spc="70">
                <a:latin typeface="Trebuchet MS"/>
                <a:cs typeface="Trebuchet MS"/>
              </a:rPr>
              <a:t>ability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leverage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AI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25">
                <a:latin typeface="Trebuchet MS"/>
                <a:cs typeface="Trebuchet MS"/>
              </a:rPr>
              <a:t>for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gathering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</a:t>
            </a:r>
            <a:endParaRPr sz="1150">
              <a:latin typeface="Trebuchet MS"/>
              <a:cs typeface="Trebuchet MS"/>
            </a:endParaRPr>
          </a:p>
          <a:p>
            <a:pPr algn="ctr" marL="203200" marR="194310">
              <a:lnSpc>
                <a:spcPts val="1280"/>
              </a:lnSpc>
              <a:spcBef>
                <a:spcPts val="25"/>
              </a:spcBef>
            </a:pPr>
            <a:r>
              <a:rPr dirty="0" sz="1150" spc="130">
                <a:latin typeface="Trebuchet MS"/>
                <a:cs typeface="Trebuchet MS"/>
              </a:rPr>
              <a:t>making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data-</a:t>
            </a:r>
            <a:r>
              <a:rPr dirty="0" sz="1150" spc="85">
                <a:latin typeface="Trebuchet MS"/>
                <a:cs typeface="Trebuchet MS"/>
              </a:rPr>
              <a:t>driven </a:t>
            </a:r>
            <a:r>
              <a:rPr dirty="0" sz="1150" spc="75">
                <a:latin typeface="Trebuchet MS"/>
                <a:cs typeface="Trebuchet MS"/>
              </a:rPr>
              <a:t>decisions.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807289" y="1543314"/>
            <a:ext cx="2229485" cy="4230370"/>
            <a:chOff x="7807289" y="1543314"/>
            <a:chExt cx="2229485" cy="4230370"/>
          </a:xfrm>
        </p:grpSpPr>
        <p:sp>
          <p:nvSpPr>
            <p:cNvPr id="21" name="object 21" descr=""/>
            <p:cNvSpPr/>
            <p:nvPr/>
          </p:nvSpPr>
          <p:spPr>
            <a:xfrm>
              <a:off x="7807289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4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5037" y="1543314"/>
              <a:ext cx="813503" cy="813503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7974322" y="2417333"/>
            <a:ext cx="1892300" cy="203200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476884" marR="469900" indent="1270">
              <a:lnSpc>
                <a:spcPts val="1730"/>
              </a:lnSpc>
              <a:spcBef>
                <a:spcPts val="250"/>
              </a:spcBef>
            </a:pPr>
            <a:r>
              <a:rPr dirty="0" sz="1500" spc="240" b="1">
                <a:solidFill>
                  <a:srgbClr val="F16629"/>
                </a:solidFill>
                <a:latin typeface="Trebuchet MS"/>
                <a:cs typeface="Trebuchet MS"/>
              </a:rPr>
              <a:t>Macro </a:t>
            </a: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algn="ctr" marL="54610" marR="46355">
              <a:lnSpc>
                <a:spcPct val="92100"/>
              </a:lnSpc>
              <a:spcBef>
                <a:spcPts val="730"/>
              </a:spcBef>
            </a:pPr>
            <a:r>
              <a:rPr dirty="0" sz="1150" spc="75">
                <a:latin typeface="Trebuchet MS"/>
                <a:cs typeface="Trebuchet MS"/>
              </a:rPr>
              <a:t>AI-</a:t>
            </a:r>
            <a:r>
              <a:rPr dirty="0" sz="1150" spc="95">
                <a:latin typeface="Trebuchet MS"/>
                <a:cs typeface="Trebuchet MS"/>
              </a:rPr>
              <a:t>driven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web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scraping </a:t>
            </a:r>
            <a:r>
              <a:rPr dirty="0" sz="1150" spc="114">
                <a:latin typeface="Trebuchet MS"/>
                <a:cs typeface="Trebuchet MS"/>
              </a:rPr>
              <a:t>boosts </a:t>
            </a:r>
            <a:r>
              <a:rPr dirty="0" sz="1150" spc="85">
                <a:latin typeface="Trebuchet MS"/>
                <a:cs typeface="Trebuchet MS"/>
              </a:rPr>
              <a:t>productivity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by </a:t>
            </a:r>
            <a:r>
              <a:rPr dirty="0" sz="1150" spc="114">
                <a:latin typeface="Trebuchet MS"/>
                <a:cs typeface="Trebuchet MS"/>
              </a:rPr>
              <a:t>automating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 </a:t>
            </a:r>
            <a:r>
              <a:rPr dirty="0" sz="1150" spc="65">
                <a:latin typeface="Trebuchet MS"/>
                <a:cs typeface="Trebuchet MS"/>
              </a:rPr>
              <a:t>collection,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enabling </a:t>
            </a:r>
            <a:r>
              <a:rPr dirty="0" sz="1150" spc="75">
                <a:latin typeface="Trebuchet MS"/>
                <a:cs typeface="Trebuchet MS"/>
              </a:rPr>
              <a:t>faster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insights.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This </a:t>
            </a:r>
            <a:r>
              <a:rPr dirty="0" sz="1150" spc="100">
                <a:latin typeface="Trebuchet MS"/>
                <a:cs typeface="Trebuchet MS"/>
              </a:rPr>
              <a:t>drives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innovation, </a:t>
            </a:r>
            <a:r>
              <a:rPr dirty="0" sz="1150" spc="120">
                <a:latin typeface="Trebuchet MS"/>
                <a:cs typeface="Trebuchet MS"/>
              </a:rPr>
              <a:t>enhances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business</a:t>
            </a:r>
            <a:endParaRPr sz="1150">
              <a:latin typeface="Trebuchet MS"/>
              <a:cs typeface="Trebuchet MS"/>
            </a:endParaRPr>
          </a:p>
          <a:p>
            <a:pPr algn="ctr" marL="12700" marR="5080">
              <a:lnSpc>
                <a:spcPts val="1280"/>
              </a:lnSpc>
              <a:spcBef>
                <a:spcPts val="25"/>
              </a:spcBef>
            </a:pPr>
            <a:r>
              <a:rPr dirty="0" sz="1150" spc="65">
                <a:latin typeface="Trebuchet MS"/>
                <a:cs typeface="Trebuchet MS"/>
              </a:rPr>
              <a:t>efficiency,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supports </a:t>
            </a:r>
            <a:r>
              <a:rPr dirty="0" sz="1150" spc="114">
                <a:latin typeface="Trebuchet MS"/>
                <a:cs typeface="Trebuchet MS"/>
              </a:rPr>
              <a:t>economic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growth.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91" y="2584599"/>
            <a:ext cx="2237133" cy="226967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211605" y="1754825"/>
            <a:ext cx="5939155" cy="1220470"/>
          </a:xfrm>
          <a:custGeom>
            <a:avLst/>
            <a:gdLst/>
            <a:ahLst/>
            <a:cxnLst/>
            <a:rect l="l" t="t" r="r" b="b"/>
            <a:pathLst>
              <a:path w="5939155" h="1220470">
                <a:moveTo>
                  <a:pt x="5938573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5938573" y="0"/>
                </a:lnTo>
                <a:lnTo>
                  <a:pt x="5938573" y="122025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11605" y="3137780"/>
            <a:ext cx="5939155" cy="1220470"/>
          </a:xfrm>
          <a:custGeom>
            <a:avLst/>
            <a:gdLst/>
            <a:ahLst/>
            <a:cxnLst/>
            <a:rect l="l" t="t" r="r" b="b"/>
            <a:pathLst>
              <a:path w="5939155" h="1220470">
                <a:moveTo>
                  <a:pt x="5938573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5938573" y="0"/>
                </a:lnTo>
                <a:lnTo>
                  <a:pt x="5938573" y="122025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89386" y="1888556"/>
            <a:ext cx="2465705" cy="2273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190" b="1">
                <a:solidFill>
                  <a:srgbClr val="BF0000"/>
                </a:solidFill>
                <a:latin typeface="Trebuchet MS"/>
                <a:cs typeface="Trebuchet MS"/>
              </a:rPr>
              <a:t>Direct</a:t>
            </a:r>
            <a:endParaRPr sz="1800">
              <a:latin typeface="Trebuchet MS"/>
              <a:cs typeface="Trebuchet MS"/>
            </a:endParaRPr>
          </a:p>
          <a:p>
            <a:pPr marL="12700" marR="243840">
              <a:lnSpc>
                <a:spcPts val="1540"/>
              </a:lnSpc>
              <a:spcBef>
                <a:spcPts val="1615"/>
              </a:spcBef>
            </a:pPr>
            <a:r>
              <a:rPr dirty="0" sz="1400" spc="120">
                <a:latin typeface="Trebuchet MS"/>
                <a:cs typeface="Trebuchet MS"/>
              </a:rPr>
              <a:t>Scrapinghub,Octoparse Scrapy,ParseHub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185" b="1">
                <a:solidFill>
                  <a:srgbClr val="BF0000"/>
                </a:solidFill>
                <a:latin typeface="Trebuchet MS"/>
                <a:cs typeface="Trebuchet MS"/>
              </a:rPr>
              <a:t>Indirect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540"/>
              </a:lnSpc>
              <a:spcBef>
                <a:spcPts val="1610"/>
              </a:spcBef>
            </a:pPr>
            <a:r>
              <a:rPr dirty="0" sz="1400" spc="75">
                <a:latin typeface="Trebuchet MS"/>
                <a:cs typeface="Trebuchet MS"/>
              </a:rPr>
              <a:t>ZyloTech,Fractal</a:t>
            </a:r>
            <a:r>
              <a:rPr dirty="0" sz="1400" spc="180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Analytics </a:t>
            </a:r>
            <a:r>
              <a:rPr dirty="0" sz="1400" spc="85">
                <a:latin typeface="Trebuchet MS"/>
                <a:cs typeface="Trebuchet MS"/>
              </a:rPr>
              <a:t>Zapier,UiPath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11605" y="4520736"/>
            <a:ext cx="5939155" cy="89535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31750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250"/>
              </a:spcBef>
            </a:pPr>
            <a:r>
              <a:rPr dirty="0" sz="1800" spc="220" b="1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800" spc="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4" b="1">
                <a:solidFill>
                  <a:srgbClr val="FFFFFF"/>
                </a:solidFill>
                <a:latin typeface="Trebuchet MS"/>
                <a:cs typeface="Trebuchet MS"/>
              </a:rPr>
              <a:t>UVP</a:t>
            </a:r>
            <a:endParaRPr sz="1800">
              <a:latin typeface="Trebuchet MS"/>
              <a:cs typeface="Trebuchet MS"/>
            </a:endParaRPr>
          </a:p>
          <a:p>
            <a:pPr algn="ctr" marL="423545" marR="421640" indent="-4445">
              <a:lnSpc>
                <a:spcPts val="1540"/>
              </a:lnSpc>
              <a:spcBef>
                <a:spcPts val="1555"/>
              </a:spcBef>
            </a:pP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adapts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site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changes,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no-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code,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saving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4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boosting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2449830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10">
                <a:solidFill>
                  <a:srgbClr val="BF0000"/>
                </a:solidFill>
              </a:rPr>
              <a:t>Competitors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3756043" y="2047686"/>
            <a:ext cx="732155" cy="732155"/>
            <a:chOff x="3756043" y="2047686"/>
            <a:chExt cx="732155" cy="732155"/>
          </a:xfrm>
        </p:grpSpPr>
        <p:sp>
          <p:nvSpPr>
            <p:cNvPr id="10" name="object 10" descr=""/>
            <p:cNvSpPr/>
            <p:nvPr/>
          </p:nvSpPr>
          <p:spPr>
            <a:xfrm>
              <a:off x="3756043" y="2047686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4" h="732155">
                  <a:moveTo>
                    <a:pt x="366076" y="732152"/>
                  </a:moveTo>
                  <a:lnTo>
                    <a:pt x="320156" y="729300"/>
                  </a:lnTo>
                  <a:lnTo>
                    <a:pt x="275938" y="720972"/>
                  </a:lnTo>
                  <a:lnTo>
                    <a:pt x="233765" y="707511"/>
                  </a:lnTo>
                  <a:lnTo>
                    <a:pt x="193981" y="689261"/>
                  </a:lnTo>
                  <a:lnTo>
                    <a:pt x="156928" y="666564"/>
                  </a:lnTo>
                  <a:lnTo>
                    <a:pt x="122949" y="639764"/>
                  </a:lnTo>
                  <a:lnTo>
                    <a:pt x="92388" y="609202"/>
                  </a:lnTo>
                  <a:lnTo>
                    <a:pt x="65588" y="575224"/>
                  </a:lnTo>
                  <a:lnTo>
                    <a:pt x="42891" y="538171"/>
                  </a:lnTo>
                  <a:lnTo>
                    <a:pt x="24640" y="498387"/>
                  </a:lnTo>
                  <a:lnTo>
                    <a:pt x="11180" y="456214"/>
                  </a:lnTo>
                  <a:lnTo>
                    <a:pt x="2852" y="411996"/>
                  </a:lnTo>
                  <a:lnTo>
                    <a:pt x="0" y="366076"/>
                  </a:lnTo>
                  <a:lnTo>
                    <a:pt x="2852" y="320156"/>
                  </a:lnTo>
                  <a:lnTo>
                    <a:pt x="11180" y="275938"/>
                  </a:lnTo>
                  <a:lnTo>
                    <a:pt x="24640" y="233765"/>
                  </a:lnTo>
                  <a:lnTo>
                    <a:pt x="42891" y="193981"/>
                  </a:lnTo>
                  <a:lnTo>
                    <a:pt x="65588" y="156928"/>
                  </a:lnTo>
                  <a:lnTo>
                    <a:pt x="92388" y="122949"/>
                  </a:lnTo>
                  <a:lnTo>
                    <a:pt x="122949" y="92388"/>
                  </a:lnTo>
                  <a:lnTo>
                    <a:pt x="156928" y="65588"/>
                  </a:lnTo>
                  <a:lnTo>
                    <a:pt x="193981" y="42891"/>
                  </a:lnTo>
                  <a:lnTo>
                    <a:pt x="233765" y="24640"/>
                  </a:lnTo>
                  <a:lnTo>
                    <a:pt x="275938" y="11180"/>
                  </a:lnTo>
                  <a:lnTo>
                    <a:pt x="320156" y="2852"/>
                  </a:lnTo>
                  <a:lnTo>
                    <a:pt x="366076" y="0"/>
                  </a:lnTo>
                  <a:lnTo>
                    <a:pt x="411996" y="2852"/>
                  </a:lnTo>
                  <a:lnTo>
                    <a:pt x="456214" y="11180"/>
                  </a:lnTo>
                  <a:lnTo>
                    <a:pt x="498387" y="24640"/>
                  </a:lnTo>
                  <a:lnTo>
                    <a:pt x="538171" y="42891"/>
                  </a:lnTo>
                  <a:lnTo>
                    <a:pt x="575224" y="65588"/>
                  </a:lnTo>
                  <a:lnTo>
                    <a:pt x="609202" y="92388"/>
                  </a:lnTo>
                  <a:lnTo>
                    <a:pt x="639764" y="122949"/>
                  </a:lnTo>
                  <a:lnTo>
                    <a:pt x="666564" y="156928"/>
                  </a:lnTo>
                  <a:lnTo>
                    <a:pt x="689261" y="193981"/>
                  </a:lnTo>
                  <a:lnTo>
                    <a:pt x="707511" y="233765"/>
                  </a:lnTo>
                  <a:lnTo>
                    <a:pt x="720972" y="275938"/>
                  </a:lnTo>
                  <a:lnTo>
                    <a:pt x="729300" y="320156"/>
                  </a:lnTo>
                  <a:lnTo>
                    <a:pt x="732152" y="366076"/>
                  </a:lnTo>
                  <a:lnTo>
                    <a:pt x="729300" y="411996"/>
                  </a:lnTo>
                  <a:lnTo>
                    <a:pt x="720972" y="456214"/>
                  </a:lnTo>
                  <a:lnTo>
                    <a:pt x="707511" y="498387"/>
                  </a:lnTo>
                  <a:lnTo>
                    <a:pt x="689261" y="538171"/>
                  </a:lnTo>
                  <a:lnTo>
                    <a:pt x="666564" y="575224"/>
                  </a:lnTo>
                  <a:lnTo>
                    <a:pt x="639764" y="609202"/>
                  </a:lnTo>
                  <a:lnTo>
                    <a:pt x="609202" y="639764"/>
                  </a:lnTo>
                  <a:lnTo>
                    <a:pt x="575224" y="666564"/>
                  </a:lnTo>
                  <a:lnTo>
                    <a:pt x="538171" y="689261"/>
                  </a:lnTo>
                  <a:lnTo>
                    <a:pt x="498387" y="707511"/>
                  </a:lnTo>
                  <a:lnTo>
                    <a:pt x="456214" y="720972"/>
                  </a:lnTo>
                  <a:lnTo>
                    <a:pt x="411996" y="729300"/>
                  </a:lnTo>
                  <a:lnTo>
                    <a:pt x="366076" y="73215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981660" y="2245877"/>
              <a:ext cx="289560" cy="327660"/>
            </a:xfrm>
            <a:custGeom>
              <a:avLst/>
              <a:gdLst/>
              <a:ahLst/>
              <a:cxnLst/>
              <a:rect l="l" t="t" r="r" b="b"/>
              <a:pathLst>
                <a:path w="289560" h="327660">
                  <a:moveTo>
                    <a:pt x="245160" y="327636"/>
                  </a:moveTo>
                  <a:lnTo>
                    <a:pt x="231197" y="322688"/>
                  </a:lnTo>
                  <a:lnTo>
                    <a:pt x="220107" y="312866"/>
                  </a:lnTo>
                  <a:lnTo>
                    <a:pt x="213406" y="299063"/>
                  </a:lnTo>
                  <a:lnTo>
                    <a:pt x="134862" y="299063"/>
                  </a:lnTo>
                  <a:lnTo>
                    <a:pt x="134862" y="201206"/>
                  </a:lnTo>
                  <a:lnTo>
                    <a:pt x="125340" y="197299"/>
                  </a:lnTo>
                  <a:lnTo>
                    <a:pt x="117310" y="191140"/>
                  </a:lnTo>
                  <a:lnTo>
                    <a:pt x="111154" y="183110"/>
                  </a:lnTo>
                  <a:lnTo>
                    <a:pt x="107251" y="173588"/>
                  </a:lnTo>
                  <a:lnTo>
                    <a:pt x="106387" y="158269"/>
                  </a:lnTo>
                  <a:lnTo>
                    <a:pt x="111292" y="144292"/>
                  </a:lnTo>
                  <a:lnTo>
                    <a:pt x="121079" y="133173"/>
                  </a:lnTo>
                  <a:lnTo>
                    <a:pt x="134862" y="126429"/>
                  </a:lnTo>
                  <a:lnTo>
                    <a:pt x="134862" y="47894"/>
                  </a:lnTo>
                  <a:lnTo>
                    <a:pt x="75647" y="47894"/>
                  </a:lnTo>
                  <a:lnTo>
                    <a:pt x="71742" y="57478"/>
                  </a:lnTo>
                  <a:lnTo>
                    <a:pt x="65557" y="65558"/>
                  </a:lnTo>
                  <a:lnTo>
                    <a:pt x="57478" y="71745"/>
                  </a:lnTo>
                  <a:lnTo>
                    <a:pt x="47890" y="75650"/>
                  </a:lnTo>
                  <a:lnTo>
                    <a:pt x="32569" y="76467"/>
                  </a:lnTo>
                  <a:lnTo>
                    <a:pt x="18608" y="71519"/>
                  </a:lnTo>
                  <a:lnTo>
                    <a:pt x="7521" y="61697"/>
                  </a:lnTo>
                  <a:lnTo>
                    <a:pt x="821" y="47894"/>
                  </a:lnTo>
                  <a:lnTo>
                    <a:pt x="0" y="32571"/>
                  </a:lnTo>
                  <a:lnTo>
                    <a:pt x="4945" y="18608"/>
                  </a:lnTo>
                  <a:lnTo>
                    <a:pt x="14766" y="7518"/>
                  </a:lnTo>
                  <a:lnTo>
                    <a:pt x="28569" y="816"/>
                  </a:lnTo>
                  <a:lnTo>
                    <a:pt x="43892" y="0"/>
                  </a:lnTo>
                  <a:lnTo>
                    <a:pt x="57856" y="4948"/>
                  </a:lnTo>
                  <a:lnTo>
                    <a:pt x="68945" y="14769"/>
                  </a:lnTo>
                  <a:lnTo>
                    <a:pt x="75647" y="28573"/>
                  </a:lnTo>
                  <a:lnTo>
                    <a:pt x="154191" y="28573"/>
                  </a:lnTo>
                  <a:lnTo>
                    <a:pt x="154191" y="126429"/>
                  </a:lnTo>
                  <a:lnTo>
                    <a:pt x="163712" y="130336"/>
                  </a:lnTo>
                  <a:lnTo>
                    <a:pt x="171742" y="136495"/>
                  </a:lnTo>
                  <a:lnTo>
                    <a:pt x="177899" y="144526"/>
                  </a:lnTo>
                  <a:lnTo>
                    <a:pt x="181801" y="154048"/>
                  </a:lnTo>
                  <a:lnTo>
                    <a:pt x="182666" y="169367"/>
                  </a:lnTo>
                  <a:lnTo>
                    <a:pt x="177761" y="183344"/>
                  </a:lnTo>
                  <a:lnTo>
                    <a:pt x="167974" y="194462"/>
                  </a:lnTo>
                  <a:lnTo>
                    <a:pt x="154191" y="201206"/>
                  </a:lnTo>
                  <a:lnTo>
                    <a:pt x="154191" y="279742"/>
                  </a:lnTo>
                  <a:lnTo>
                    <a:pt x="213406" y="279742"/>
                  </a:lnTo>
                  <a:lnTo>
                    <a:pt x="218627" y="268022"/>
                  </a:lnTo>
                  <a:lnTo>
                    <a:pt x="227145" y="258862"/>
                  </a:lnTo>
                  <a:lnTo>
                    <a:pt x="238137" y="252898"/>
                  </a:lnTo>
                  <a:lnTo>
                    <a:pt x="250786" y="250765"/>
                  </a:lnTo>
                  <a:lnTo>
                    <a:pt x="263457" y="252886"/>
                  </a:lnTo>
                  <a:lnTo>
                    <a:pt x="274469" y="258847"/>
                  </a:lnTo>
                  <a:lnTo>
                    <a:pt x="283001" y="268012"/>
                  </a:lnTo>
                  <a:lnTo>
                    <a:pt x="288231" y="279742"/>
                  </a:lnTo>
                  <a:lnTo>
                    <a:pt x="289053" y="295065"/>
                  </a:lnTo>
                  <a:lnTo>
                    <a:pt x="284107" y="309028"/>
                  </a:lnTo>
                  <a:lnTo>
                    <a:pt x="274286" y="320118"/>
                  </a:lnTo>
                  <a:lnTo>
                    <a:pt x="260483" y="326819"/>
                  </a:lnTo>
                  <a:lnTo>
                    <a:pt x="245160" y="327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764178" y="3430642"/>
            <a:ext cx="732155" cy="732155"/>
            <a:chOff x="3764178" y="3430642"/>
            <a:chExt cx="732155" cy="732155"/>
          </a:xfrm>
        </p:grpSpPr>
        <p:sp>
          <p:nvSpPr>
            <p:cNvPr id="13" name="object 13" descr=""/>
            <p:cNvSpPr/>
            <p:nvPr/>
          </p:nvSpPr>
          <p:spPr>
            <a:xfrm>
              <a:off x="3764178" y="3430642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4" h="732154">
                  <a:moveTo>
                    <a:pt x="366076" y="732152"/>
                  </a:moveTo>
                  <a:lnTo>
                    <a:pt x="320156" y="729300"/>
                  </a:lnTo>
                  <a:lnTo>
                    <a:pt x="275938" y="720972"/>
                  </a:lnTo>
                  <a:lnTo>
                    <a:pt x="233765" y="707511"/>
                  </a:lnTo>
                  <a:lnTo>
                    <a:pt x="193981" y="689261"/>
                  </a:lnTo>
                  <a:lnTo>
                    <a:pt x="156928" y="666564"/>
                  </a:lnTo>
                  <a:lnTo>
                    <a:pt x="122949" y="639764"/>
                  </a:lnTo>
                  <a:lnTo>
                    <a:pt x="92388" y="609202"/>
                  </a:lnTo>
                  <a:lnTo>
                    <a:pt x="65588" y="575224"/>
                  </a:lnTo>
                  <a:lnTo>
                    <a:pt x="42891" y="538171"/>
                  </a:lnTo>
                  <a:lnTo>
                    <a:pt x="24640" y="498387"/>
                  </a:lnTo>
                  <a:lnTo>
                    <a:pt x="11180" y="456214"/>
                  </a:lnTo>
                  <a:lnTo>
                    <a:pt x="2852" y="411996"/>
                  </a:lnTo>
                  <a:lnTo>
                    <a:pt x="0" y="366076"/>
                  </a:lnTo>
                  <a:lnTo>
                    <a:pt x="2852" y="320156"/>
                  </a:lnTo>
                  <a:lnTo>
                    <a:pt x="11180" y="275938"/>
                  </a:lnTo>
                  <a:lnTo>
                    <a:pt x="24640" y="233765"/>
                  </a:lnTo>
                  <a:lnTo>
                    <a:pt x="42891" y="193981"/>
                  </a:lnTo>
                  <a:lnTo>
                    <a:pt x="65588" y="156928"/>
                  </a:lnTo>
                  <a:lnTo>
                    <a:pt x="92388" y="122949"/>
                  </a:lnTo>
                  <a:lnTo>
                    <a:pt x="122949" y="92388"/>
                  </a:lnTo>
                  <a:lnTo>
                    <a:pt x="156928" y="65588"/>
                  </a:lnTo>
                  <a:lnTo>
                    <a:pt x="193981" y="42891"/>
                  </a:lnTo>
                  <a:lnTo>
                    <a:pt x="233765" y="24640"/>
                  </a:lnTo>
                  <a:lnTo>
                    <a:pt x="275938" y="11180"/>
                  </a:lnTo>
                  <a:lnTo>
                    <a:pt x="320156" y="2852"/>
                  </a:lnTo>
                  <a:lnTo>
                    <a:pt x="366076" y="0"/>
                  </a:lnTo>
                  <a:lnTo>
                    <a:pt x="411996" y="2852"/>
                  </a:lnTo>
                  <a:lnTo>
                    <a:pt x="456214" y="11180"/>
                  </a:lnTo>
                  <a:lnTo>
                    <a:pt x="498387" y="24640"/>
                  </a:lnTo>
                  <a:lnTo>
                    <a:pt x="538171" y="42891"/>
                  </a:lnTo>
                  <a:lnTo>
                    <a:pt x="575224" y="65588"/>
                  </a:lnTo>
                  <a:lnTo>
                    <a:pt x="609202" y="92388"/>
                  </a:lnTo>
                  <a:lnTo>
                    <a:pt x="639764" y="122949"/>
                  </a:lnTo>
                  <a:lnTo>
                    <a:pt x="666564" y="156928"/>
                  </a:lnTo>
                  <a:lnTo>
                    <a:pt x="689261" y="193981"/>
                  </a:lnTo>
                  <a:lnTo>
                    <a:pt x="707511" y="233765"/>
                  </a:lnTo>
                  <a:lnTo>
                    <a:pt x="720972" y="275938"/>
                  </a:lnTo>
                  <a:lnTo>
                    <a:pt x="729300" y="320156"/>
                  </a:lnTo>
                  <a:lnTo>
                    <a:pt x="732152" y="366076"/>
                  </a:lnTo>
                  <a:lnTo>
                    <a:pt x="729300" y="411996"/>
                  </a:lnTo>
                  <a:lnTo>
                    <a:pt x="720972" y="456214"/>
                  </a:lnTo>
                  <a:lnTo>
                    <a:pt x="707511" y="498387"/>
                  </a:lnTo>
                  <a:lnTo>
                    <a:pt x="689261" y="538171"/>
                  </a:lnTo>
                  <a:lnTo>
                    <a:pt x="666564" y="575224"/>
                  </a:lnTo>
                  <a:lnTo>
                    <a:pt x="639764" y="609202"/>
                  </a:lnTo>
                  <a:lnTo>
                    <a:pt x="609202" y="639764"/>
                  </a:lnTo>
                  <a:lnTo>
                    <a:pt x="575224" y="666564"/>
                  </a:lnTo>
                  <a:lnTo>
                    <a:pt x="538171" y="689261"/>
                  </a:lnTo>
                  <a:lnTo>
                    <a:pt x="498387" y="707511"/>
                  </a:lnTo>
                  <a:lnTo>
                    <a:pt x="456214" y="720972"/>
                  </a:lnTo>
                  <a:lnTo>
                    <a:pt x="411996" y="729300"/>
                  </a:lnTo>
                  <a:lnTo>
                    <a:pt x="366076" y="73215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70173" y="3644691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29">
                  <a:moveTo>
                    <a:pt x="320243" y="328460"/>
                  </a:moveTo>
                  <a:lnTo>
                    <a:pt x="20768" y="328460"/>
                  </a:lnTo>
                  <a:lnTo>
                    <a:pt x="20768" y="299474"/>
                  </a:lnTo>
                  <a:lnTo>
                    <a:pt x="291258" y="299474"/>
                  </a:lnTo>
                  <a:lnTo>
                    <a:pt x="291258" y="28985"/>
                  </a:lnTo>
                  <a:lnTo>
                    <a:pt x="20768" y="28985"/>
                  </a:lnTo>
                  <a:lnTo>
                    <a:pt x="20768" y="0"/>
                  </a:lnTo>
                  <a:lnTo>
                    <a:pt x="320243" y="0"/>
                  </a:lnTo>
                  <a:lnTo>
                    <a:pt x="320243" y="328460"/>
                  </a:lnTo>
                  <a:close/>
                </a:path>
                <a:path w="320675" h="328929">
                  <a:moveTo>
                    <a:pt x="49753" y="299474"/>
                  </a:moveTo>
                  <a:lnTo>
                    <a:pt x="6280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80" y="270489"/>
                  </a:lnTo>
                  <a:lnTo>
                    <a:pt x="20768" y="270489"/>
                  </a:lnTo>
                  <a:lnTo>
                    <a:pt x="20768" y="251177"/>
                  </a:lnTo>
                  <a:lnTo>
                    <a:pt x="6280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80" y="222192"/>
                  </a:lnTo>
                  <a:lnTo>
                    <a:pt x="20768" y="222192"/>
                  </a:lnTo>
                  <a:lnTo>
                    <a:pt x="20768" y="202871"/>
                  </a:lnTo>
                  <a:lnTo>
                    <a:pt x="6280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80" y="173894"/>
                  </a:lnTo>
                  <a:lnTo>
                    <a:pt x="20768" y="173894"/>
                  </a:lnTo>
                  <a:lnTo>
                    <a:pt x="20768" y="154565"/>
                  </a:lnTo>
                  <a:lnTo>
                    <a:pt x="6280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80" y="125588"/>
                  </a:lnTo>
                  <a:lnTo>
                    <a:pt x="20768" y="125588"/>
                  </a:lnTo>
                  <a:lnTo>
                    <a:pt x="20768" y="106267"/>
                  </a:lnTo>
                  <a:lnTo>
                    <a:pt x="6280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80" y="77282"/>
                  </a:lnTo>
                  <a:lnTo>
                    <a:pt x="20768" y="77282"/>
                  </a:lnTo>
                  <a:lnTo>
                    <a:pt x="20768" y="57970"/>
                  </a:lnTo>
                  <a:lnTo>
                    <a:pt x="14488" y="57970"/>
                  </a:lnTo>
                  <a:lnTo>
                    <a:pt x="6760" y="57482"/>
                  </a:lnTo>
                  <a:lnTo>
                    <a:pt x="968" y="51201"/>
                  </a:lnTo>
                  <a:lnTo>
                    <a:pt x="1448" y="43473"/>
                  </a:lnTo>
                  <a:lnTo>
                    <a:pt x="1448" y="35745"/>
                  </a:lnTo>
                  <a:lnTo>
                    <a:pt x="6760" y="29465"/>
                  </a:lnTo>
                  <a:lnTo>
                    <a:pt x="14488" y="28985"/>
                  </a:lnTo>
                  <a:lnTo>
                    <a:pt x="49753" y="28985"/>
                  </a:lnTo>
                  <a:lnTo>
                    <a:pt x="49753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936" y="3701693"/>
              <a:ext cx="185478" cy="214455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17" name="object 17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6415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10"/>
              <a:t>Competitors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9971" y="1543314"/>
            <a:ext cx="2164080" cy="3823970"/>
            <a:chOff x="859971" y="1543314"/>
            <a:chExt cx="2164080" cy="3823970"/>
          </a:xfrm>
        </p:grpSpPr>
        <p:sp>
          <p:nvSpPr>
            <p:cNvPr id="6" name="object 6" descr=""/>
            <p:cNvSpPr/>
            <p:nvPr/>
          </p:nvSpPr>
          <p:spPr>
            <a:xfrm>
              <a:off x="859971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80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5176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43" y="180771"/>
                  </a:lnTo>
                  <a:lnTo>
                    <a:pt x="721169" y="148717"/>
                  </a:lnTo>
                  <a:lnTo>
                    <a:pt x="694359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42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29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80" y="156514"/>
                  </a:lnTo>
                  <a:lnTo>
                    <a:pt x="63106" y="189153"/>
                  </a:lnTo>
                  <a:lnTo>
                    <a:pt x="43421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14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59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42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56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64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393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01472" y="1782180"/>
              <a:ext cx="289560" cy="327660"/>
            </a:xfrm>
            <a:custGeom>
              <a:avLst/>
              <a:gdLst/>
              <a:ahLst/>
              <a:cxnLst/>
              <a:rect l="l" t="t" r="r" b="b"/>
              <a:pathLst>
                <a:path w="289560" h="327660">
                  <a:moveTo>
                    <a:pt x="245160" y="327636"/>
                  </a:moveTo>
                  <a:lnTo>
                    <a:pt x="231197" y="322688"/>
                  </a:lnTo>
                  <a:lnTo>
                    <a:pt x="220107" y="312866"/>
                  </a:lnTo>
                  <a:lnTo>
                    <a:pt x="213406" y="299063"/>
                  </a:lnTo>
                  <a:lnTo>
                    <a:pt x="134862" y="299063"/>
                  </a:lnTo>
                  <a:lnTo>
                    <a:pt x="134862" y="201206"/>
                  </a:lnTo>
                  <a:lnTo>
                    <a:pt x="125340" y="197299"/>
                  </a:lnTo>
                  <a:lnTo>
                    <a:pt x="117310" y="191140"/>
                  </a:lnTo>
                  <a:lnTo>
                    <a:pt x="111154" y="183110"/>
                  </a:lnTo>
                  <a:lnTo>
                    <a:pt x="107251" y="173588"/>
                  </a:lnTo>
                  <a:lnTo>
                    <a:pt x="106387" y="158269"/>
                  </a:lnTo>
                  <a:lnTo>
                    <a:pt x="111292" y="144292"/>
                  </a:lnTo>
                  <a:lnTo>
                    <a:pt x="121079" y="133173"/>
                  </a:lnTo>
                  <a:lnTo>
                    <a:pt x="134862" y="126429"/>
                  </a:lnTo>
                  <a:lnTo>
                    <a:pt x="134862" y="47894"/>
                  </a:lnTo>
                  <a:lnTo>
                    <a:pt x="75647" y="47894"/>
                  </a:lnTo>
                  <a:lnTo>
                    <a:pt x="71742" y="57478"/>
                  </a:lnTo>
                  <a:lnTo>
                    <a:pt x="65557" y="65558"/>
                  </a:lnTo>
                  <a:lnTo>
                    <a:pt x="57478" y="71745"/>
                  </a:lnTo>
                  <a:lnTo>
                    <a:pt x="47890" y="75650"/>
                  </a:lnTo>
                  <a:lnTo>
                    <a:pt x="32569" y="76467"/>
                  </a:lnTo>
                  <a:lnTo>
                    <a:pt x="18608" y="71519"/>
                  </a:lnTo>
                  <a:lnTo>
                    <a:pt x="7521" y="61697"/>
                  </a:lnTo>
                  <a:lnTo>
                    <a:pt x="821" y="47894"/>
                  </a:lnTo>
                  <a:lnTo>
                    <a:pt x="0" y="32571"/>
                  </a:lnTo>
                  <a:lnTo>
                    <a:pt x="4945" y="18608"/>
                  </a:lnTo>
                  <a:lnTo>
                    <a:pt x="14766" y="7518"/>
                  </a:lnTo>
                  <a:lnTo>
                    <a:pt x="28569" y="816"/>
                  </a:lnTo>
                  <a:lnTo>
                    <a:pt x="43892" y="0"/>
                  </a:lnTo>
                  <a:lnTo>
                    <a:pt x="57856" y="4948"/>
                  </a:lnTo>
                  <a:lnTo>
                    <a:pt x="68945" y="14769"/>
                  </a:lnTo>
                  <a:lnTo>
                    <a:pt x="75647" y="28573"/>
                  </a:lnTo>
                  <a:lnTo>
                    <a:pt x="154191" y="28573"/>
                  </a:lnTo>
                  <a:lnTo>
                    <a:pt x="154191" y="126429"/>
                  </a:lnTo>
                  <a:lnTo>
                    <a:pt x="163712" y="130336"/>
                  </a:lnTo>
                  <a:lnTo>
                    <a:pt x="171742" y="136495"/>
                  </a:lnTo>
                  <a:lnTo>
                    <a:pt x="177899" y="144526"/>
                  </a:lnTo>
                  <a:lnTo>
                    <a:pt x="181801" y="154048"/>
                  </a:lnTo>
                  <a:lnTo>
                    <a:pt x="182666" y="169367"/>
                  </a:lnTo>
                  <a:lnTo>
                    <a:pt x="177761" y="183344"/>
                  </a:lnTo>
                  <a:lnTo>
                    <a:pt x="167974" y="194462"/>
                  </a:lnTo>
                  <a:lnTo>
                    <a:pt x="154191" y="201206"/>
                  </a:lnTo>
                  <a:lnTo>
                    <a:pt x="154191" y="279742"/>
                  </a:lnTo>
                  <a:lnTo>
                    <a:pt x="213406" y="279742"/>
                  </a:lnTo>
                  <a:lnTo>
                    <a:pt x="218627" y="268022"/>
                  </a:lnTo>
                  <a:lnTo>
                    <a:pt x="227145" y="258862"/>
                  </a:lnTo>
                  <a:lnTo>
                    <a:pt x="238137" y="252898"/>
                  </a:lnTo>
                  <a:lnTo>
                    <a:pt x="250786" y="250765"/>
                  </a:lnTo>
                  <a:lnTo>
                    <a:pt x="263457" y="252886"/>
                  </a:lnTo>
                  <a:lnTo>
                    <a:pt x="274469" y="258847"/>
                  </a:lnTo>
                  <a:lnTo>
                    <a:pt x="283001" y="268012"/>
                  </a:lnTo>
                  <a:lnTo>
                    <a:pt x="288231" y="279742"/>
                  </a:lnTo>
                  <a:lnTo>
                    <a:pt x="289053" y="295065"/>
                  </a:lnTo>
                  <a:lnTo>
                    <a:pt x="284107" y="309028"/>
                  </a:lnTo>
                  <a:lnTo>
                    <a:pt x="274286" y="320118"/>
                  </a:lnTo>
                  <a:lnTo>
                    <a:pt x="260483" y="326819"/>
                  </a:lnTo>
                  <a:lnTo>
                    <a:pt x="245160" y="327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09555" y="2474278"/>
            <a:ext cx="2061845" cy="90424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211454" marR="209550" indent="5715">
              <a:lnSpc>
                <a:spcPts val="1989"/>
              </a:lnSpc>
              <a:spcBef>
                <a:spcPts val="300"/>
              </a:spcBef>
            </a:pPr>
            <a:r>
              <a:rPr dirty="0" sz="1800" spc="190" b="1">
                <a:latin typeface="Trebuchet MS"/>
                <a:cs typeface="Trebuchet MS"/>
              </a:rPr>
              <a:t>Direct </a:t>
            </a:r>
            <a:r>
              <a:rPr dirty="0" sz="1800" spc="215" b="1">
                <a:solidFill>
                  <a:srgbClr val="F16629"/>
                </a:solidFill>
                <a:latin typeface="Trebuchet MS"/>
                <a:cs typeface="Trebuchet MS"/>
              </a:rPr>
              <a:t>Competitors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dirty="0" sz="1250" spc="130">
                <a:latin typeface="Trebuchet MS"/>
                <a:cs typeface="Trebuchet MS"/>
              </a:rPr>
              <a:t>Scrapinghub,Octoparse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154051" y="1543314"/>
            <a:ext cx="2164080" cy="3823970"/>
            <a:chOff x="3154051" y="1543314"/>
            <a:chExt cx="2164080" cy="3823970"/>
          </a:xfrm>
        </p:grpSpPr>
        <p:sp>
          <p:nvSpPr>
            <p:cNvPr id="11" name="object 11" descr=""/>
            <p:cNvSpPr/>
            <p:nvPr/>
          </p:nvSpPr>
          <p:spPr>
            <a:xfrm>
              <a:off x="3154051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29253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84064" y="1798038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243" y="328460"/>
                  </a:moveTo>
                  <a:lnTo>
                    <a:pt x="20768" y="328460"/>
                  </a:lnTo>
                  <a:lnTo>
                    <a:pt x="20768" y="299474"/>
                  </a:lnTo>
                  <a:lnTo>
                    <a:pt x="291258" y="299474"/>
                  </a:lnTo>
                  <a:lnTo>
                    <a:pt x="291258" y="28985"/>
                  </a:lnTo>
                  <a:lnTo>
                    <a:pt x="20768" y="28985"/>
                  </a:lnTo>
                  <a:lnTo>
                    <a:pt x="20768" y="0"/>
                  </a:lnTo>
                  <a:lnTo>
                    <a:pt x="320243" y="0"/>
                  </a:lnTo>
                  <a:lnTo>
                    <a:pt x="320243" y="328460"/>
                  </a:lnTo>
                  <a:close/>
                </a:path>
                <a:path w="320675" h="328930">
                  <a:moveTo>
                    <a:pt x="49753" y="299474"/>
                  </a:moveTo>
                  <a:lnTo>
                    <a:pt x="6280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80" y="270489"/>
                  </a:lnTo>
                  <a:lnTo>
                    <a:pt x="20768" y="270489"/>
                  </a:lnTo>
                  <a:lnTo>
                    <a:pt x="20768" y="251177"/>
                  </a:lnTo>
                  <a:lnTo>
                    <a:pt x="6280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80" y="222192"/>
                  </a:lnTo>
                  <a:lnTo>
                    <a:pt x="20768" y="222192"/>
                  </a:lnTo>
                  <a:lnTo>
                    <a:pt x="20768" y="202871"/>
                  </a:lnTo>
                  <a:lnTo>
                    <a:pt x="6280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80" y="173894"/>
                  </a:lnTo>
                  <a:lnTo>
                    <a:pt x="20768" y="173894"/>
                  </a:lnTo>
                  <a:lnTo>
                    <a:pt x="20768" y="154565"/>
                  </a:lnTo>
                  <a:lnTo>
                    <a:pt x="6280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80" y="125588"/>
                  </a:lnTo>
                  <a:lnTo>
                    <a:pt x="20768" y="125588"/>
                  </a:lnTo>
                  <a:lnTo>
                    <a:pt x="20768" y="106267"/>
                  </a:lnTo>
                  <a:lnTo>
                    <a:pt x="6280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80" y="77282"/>
                  </a:lnTo>
                  <a:lnTo>
                    <a:pt x="20768" y="77282"/>
                  </a:lnTo>
                  <a:lnTo>
                    <a:pt x="20768" y="57970"/>
                  </a:lnTo>
                  <a:lnTo>
                    <a:pt x="14488" y="57970"/>
                  </a:lnTo>
                  <a:lnTo>
                    <a:pt x="6760" y="57482"/>
                  </a:lnTo>
                  <a:lnTo>
                    <a:pt x="968" y="51201"/>
                  </a:lnTo>
                  <a:lnTo>
                    <a:pt x="1448" y="43473"/>
                  </a:lnTo>
                  <a:lnTo>
                    <a:pt x="1448" y="35745"/>
                  </a:lnTo>
                  <a:lnTo>
                    <a:pt x="6760" y="29465"/>
                  </a:lnTo>
                  <a:lnTo>
                    <a:pt x="14488" y="28985"/>
                  </a:lnTo>
                  <a:lnTo>
                    <a:pt x="49753" y="28985"/>
                  </a:lnTo>
                  <a:lnTo>
                    <a:pt x="49753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1826" y="1855041"/>
              <a:ext cx="185478" cy="21445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402815" y="2474278"/>
            <a:ext cx="1657985" cy="108331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5715">
              <a:lnSpc>
                <a:spcPts val="1989"/>
              </a:lnSpc>
              <a:spcBef>
                <a:spcPts val="300"/>
              </a:spcBef>
            </a:pPr>
            <a:r>
              <a:rPr dirty="0" sz="1800" spc="185" b="1">
                <a:latin typeface="Trebuchet MS"/>
                <a:cs typeface="Trebuchet MS"/>
              </a:rPr>
              <a:t>Indirect </a:t>
            </a:r>
            <a:r>
              <a:rPr dirty="0" sz="1800" spc="215" b="1">
                <a:solidFill>
                  <a:srgbClr val="F16629"/>
                </a:solidFill>
                <a:latin typeface="Trebuchet MS"/>
                <a:cs typeface="Trebuchet MS"/>
              </a:rPr>
              <a:t>Competitors</a:t>
            </a:r>
            <a:endParaRPr sz="1800">
              <a:latin typeface="Trebuchet MS"/>
              <a:cs typeface="Trebuchet MS"/>
            </a:endParaRPr>
          </a:p>
          <a:p>
            <a:pPr algn="ctr" marL="124460" marR="117475">
              <a:lnSpc>
                <a:spcPts val="1410"/>
              </a:lnSpc>
              <a:spcBef>
                <a:spcPts val="1350"/>
              </a:spcBef>
            </a:pPr>
            <a:r>
              <a:rPr dirty="0" sz="1250" spc="85">
                <a:latin typeface="Trebuchet MS"/>
                <a:cs typeface="Trebuchet MS"/>
              </a:rPr>
              <a:t>ZyloTech,Fractal </a:t>
            </a:r>
            <a:r>
              <a:rPr dirty="0" sz="1250" spc="120">
                <a:latin typeface="Trebuchet MS"/>
                <a:cs typeface="Trebuchet MS"/>
              </a:rPr>
              <a:t>Analytics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448130" y="1543314"/>
            <a:ext cx="2164080" cy="3823970"/>
            <a:chOff x="5448130" y="1543314"/>
            <a:chExt cx="2164080" cy="3823970"/>
          </a:xfrm>
        </p:grpSpPr>
        <p:sp>
          <p:nvSpPr>
            <p:cNvPr id="17" name="object 17" descr=""/>
            <p:cNvSpPr/>
            <p:nvPr/>
          </p:nvSpPr>
          <p:spPr>
            <a:xfrm>
              <a:off x="5448130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23330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71946" y="1747963"/>
              <a:ext cx="356870" cy="377825"/>
            </a:xfrm>
            <a:custGeom>
              <a:avLst/>
              <a:gdLst/>
              <a:ahLst/>
              <a:cxnLst/>
              <a:rect l="l" t="t" r="r" b="b"/>
              <a:pathLst>
                <a:path w="356870" h="377825">
                  <a:moveTo>
                    <a:pt x="122809" y="231368"/>
                  </a:moveTo>
                  <a:lnTo>
                    <a:pt x="119468" y="216814"/>
                  </a:lnTo>
                  <a:lnTo>
                    <a:pt x="116865" y="211569"/>
                  </a:lnTo>
                  <a:lnTo>
                    <a:pt x="112788" y="203352"/>
                  </a:lnTo>
                  <a:lnTo>
                    <a:pt x="102743" y="191998"/>
                  </a:lnTo>
                  <a:lnTo>
                    <a:pt x="90449" y="183489"/>
                  </a:lnTo>
                  <a:lnTo>
                    <a:pt x="88150" y="182613"/>
                  </a:lnTo>
                  <a:lnTo>
                    <a:pt x="88150" y="238125"/>
                  </a:lnTo>
                  <a:lnTo>
                    <a:pt x="86042" y="248399"/>
                  </a:lnTo>
                  <a:lnTo>
                    <a:pt x="80302" y="256844"/>
                  </a:lnTo>
                  <a:lnTo>
                    <a:pt x="71843" y="262585"/>
                  </a:lnTo>
                  <a:lnTo>
                    <a:pt x="61582" y="264693"/>
                  </a:lnTo>
                  <a:lnTo>
                    <a:pt x="51320" y="262585"/>
                  </a:lnTo>
                  <a:lnTo>
                    <a:pt x="42875" y="256844"/>
                  </a:lnTo>
                  <a:lnTo>
                    <a:pt x="37134" y="248399"/>
                  </a:lnTo>
                  <a:lnTo>
                    <a:pt x="35026" y="238125"/>
                  </a:lnTo>
                  <a:lnTo>
                    <a:pt x="37134" y="227863"/>
                  </a:lnTo>
                  <a:lnTo>
                    <a:pt x="42875" y="219417"/>
                  </a:lnTo>
                  <a:lnTo>
                    <a:pt x="51320" y="213677"/>
                  </a:lnTo>
                  <a:lnTo>
                    <a:pt x="61582" y="211569"/>
                  </a:lnTo>
                  <a:lnTo>
                    <a:pt x="71843" y="213677"/>
                  </a:lnTo>
                  <a:lnTo>
                    <a:pt x="80302" y="219417"/>
                  </a:lnTo>
                  <a:lnTo>
                    <a:pt x="86042" y="227863"/>
                  </a:lnTo>
                  <a:lnTo>
                    <a:pt x="88150" y="238125"/>
                  </a:lnTo>
                  <a:lnTo>
                    <a:pt x="88150" y="182613"/>
                  </a:lnTo>
                  <a:lnTo>
                    <a:pt x="76517" y="178155"/>
                  </a:lnTo>
                  <a:lnTo>
                    <a:pt x="61582" y="176301"/>
                  </a:lnTo>
                  <a:lnTo>
                    <a:pt x="46659" y="178155"/>
                  </a:lnTo>
                  <a:lnTo>
                    <a:pt x="10388" y="203352"/>
                  </a:lnTo>
                  <a:lnTo>
                    <a:pt x="0" y="231368"/>
                  </a:lnTo>
                  <a:lnTo>
                    <a:pt x="88" y="238125"/>
                  </a:lnTo>
                  <a:lnTo>
                    <a:pt x="32118" y="322656"/>
                  </a:lnTo>
                  <a:lnTo>
                    <a:pt x="56273" y="373380"/>
                  </a:lnTo>
                  <a:lnTo>
                    <a:pt x="61582" y="377240"/>
                  </a:lnTo>
                  <a:lnTo>
                    <a:pt x="65443" y="375310"/>
                  </a:lnTo>
                  <a:lnTo>
                    <a:pt x="66421" y="374345"/>
                  </a:lnTo>
                  <a:lnTo>
                    <a:pt x="66890" y="373380"/>
                  </a:lnTo>
                  <a:lnTo>
                    <a:pt x="91046" y="322656"/>
                  </a:lnTo>
                  <a:lnTo>
                    <a:pt x="117309" y="264693"/>
                  </a:lnTo>
                  <a:lnTo>
                    <a:pt x="119062" y="260832"/>
                  </a:lnTo>
                  <a:lnTo>
                    <a:pt x="122707" y="246278"/>
                  </a:lnTo>
                  <a:lnTo>
                    <a:pt x="122809" y="231368"/>
                  </a:lnTo>
                  <a:close/>
                </a:path>
                <a:path w="356870" h="377825">
                  <a:moveTo>
                    <a:pt x="129209" y="347776"/>
                  </a:moveTo>
                  <a:lnTo>
                    <a:pt x="100228" y="347776"/>
                  </a:lnTo>
                  <a:lnTo>
                    <a:pt x="100228" y="376758"/>
                  </a:lnTo>
                  <a:lnTo>
                    <a:pt x="129209" y="376758"/>
                  </a:lnTo>
                  <a:lnTo>
                    <a:pt x="129209" y="347776"/>
                  </a:lnTo>
                  <a:close/>
                </a:path>
                <a:path w="356870" h="377825">
                  <a:moveTo>
                    <a:pt x="178473" y="376275"/>
                  </a:moveTo>
                  <a:lnTo>
                    <a:pt x="177507" y="347294"/>
                  </a:lnTo>
                  <a:lnTo>
                    <a:pt x="170878" y="347573"/>
                  </a:lnTo>
                  <a:lnTo>
                    <a:pt x="163982" y="347713"/>
                  </a:lnTo>
                  <a:lnTo>
                    <a:pt x="149009" y="347776"/>
                  </a:lnTo>
                  <a:lnTo>
                    <a:pt x="149009" y="376758"/>
                  </a:lnTo>
                  <a:lnTo>
                    <a:pt x="164287" y="376694"/>
                  </a:lnTo>
                  <a:lnTo>
                    <a:pt x="171488" y="376555"/>
                  </a:lnTo>
                  <a:lnTo>
                    <a:pt x="178473" y="376275"/>
                  </a:lnTo>
                  <a:close/>
                </a:path>
                <a:path w="356870" h="377825">
                  <a:moveTo>
                    <a:pt x="191516" y="194652"/>
                  </a:moveTo>
                  <a:lnTo>
                    <a:pt x="173647" y="171958"/>
                  </a:lnTo>
                  <a:lnTo>
                    <a:pt x="166001" y="178892"/>
                  </a:lnTo>
                  <a:lnTo>
                    <a:pt x="159943" y="187172"/>
                  </a:lnTo>
                  <a:lnTo>
                    <a:pt x="155778" y="196545"/>
                  </a:lnTo>
                  <a:lnTo>
                    <a:pt x="153847" y="206743"/>
                  </a:lnTo>
                  <a:lnTo>
                    <a:pt x="182816" y="208661"/>
                  </a:lnTo>
                  <a:lnTo>
                    <a:pt x="182816" y="201904"/>
                  </a:lnTo>
                  <a:lnTo>
                    <a:pt x="191516" y="194652"/>
                  </a:lnTo>
                  <a:close/>
                </a:path>
                <a:path w="356870" h="377825">
                  <a:moveTo>
                    <a:pt x="201663" y="229438"/>
                  </a:moveTo>
                  <a:lnTo>
                    <a:pt x="195376" y="227507"/>
                  </a:lnTo>
                  <a:lnTo>
                    <a:pt x="189103" y="223647"/>
                  </a:lnTo>
                  <a:lnTo>
                    <a:pt x="184759" y="218325"/>
                  </a:lnTo>
                  <a:lnTo>
                    <a:pt x="161086" y="234746"/>
                  </a:lnTo>
                  <a:lnTo>
                    <a:pt x="167398" y="241528"/>
                  </a:lnTo>
                  <a:lnTo>
                    <a:pt x="174612" y="247370"/>
                  </a:lnTo>
                  <a:lnTo>
                    <a:pt x="182549" y="252209"/>
                  </a:lnTo>
                  <a:lnTo>
                    <a:pt x="191033" y="256006"/>
                  </a:lnTo>
                  <a:lnTo>
                    <a:pt x="201663" y="229438"/>
                  </a:lnTo>
                  <a:close/>
                </a:path>
                <a:path w="356870" h="377825">
                  <a:moveTo>
                    <a:pt x="227266" y="373380"/>
                  </a:moveTo>
                  <a:lnTo>
                    <a:pt x="224358" y="344398"/>
                  </a:lnTo>
                  <a:lnTo>
                    <a:pt x="217944" y="345033"/>
                  </a:lnTo>
                  <a:lnTo>
                    <a:pt x="211074" y="345541"/>
                  </a:lnTo>
                  <a:lnTo>
                    <a:pt x="196342" y="346329"/>
                  </a:lnTo>
                  <a:lnTo>
                    <a:pt x="197789" y="375310"/>
                  </a:lnTo>
                  <a:lnTo>
                    <a:pt x="213245" y="374523"/>
                  </a:lnTo>
                  <a:lnTo>
                    <a:pt x="220484" y="374015"/>
                  </a:lnTo>
                  <a:lnTo>
                    <a:pt x="227266" y="373380"/>
                  </a:lnTo>
                  <a:close/>
                </a:path>
                <a:path w="356870" h="377825">
                  <a:moveTo>
                    <a:pt x="230162" y="178714"/>
                  </a:moveTo>
                  <a:lnTo>
                    <a:pt x="223393" y="150698"/>
                  </a:lnTo>
                  <a:lnTo>
                    <a:pt x="215798" y="152692"/>
                  </a:lnTo>
                  <a:lnTo>
                    <a:pt x="208241" y="155054"/>
                  </a:lnTo>
                  <a:lnTo>
                    <a:pt x="200774" y="157772"/>
                  </a:lnTo>
                  <a:lnTo>
                    <a:pt x="193446" y="160845"/>
                  </a:lnTo>
                  <a:lnTo>
                    <a:pt x="205041" y="187413"/>
                  </a:lnTo>
                  <a:lnTo>
                    <a:pt x="211213" y="184975"/>
                  </a:lnTo>
                  <a:lnTo>
                    <a:pt x="217411" y="182702"/>
                  </a:lnTo>
                  <a:lnTo>
                    <a:pt x="223723" y="180619"/>
                  </a:lnTo>
                  <a:lnTo>
                    <a:pt x="230162" y="178714"/>
                  </a:lnTo>
                  <a:close/>
                </a:path>
                <a:path w="356870" h="377825">
                  <a:moveTo>
                    <a:pt x="246087" y="241998"/>
                  </a:moveTo>
                  <a:lnTo>
                    <a:pt x="238366" y="240068"/>
                  </a:lnTo>
                  <a:lnTo>
                    <a:pt x="231609" y="238125"/>
                  </a:lnTo>
                  <a:lnTo>
                    <a:pt x="224840" y="236677"/>
                  </a:lnTo>
                  <a:lnTo>
                    <a:pt x="218567" y="234746"/>
                  </a:lnTo>
                  <a:lnTo>
                    <a:pt x="210832" y="262763"/>
                  </a:lnTo>
                  <a:lnTo>
                    <a:pt x="217601" y="264693"/>
                  </a:lnTo>
                  <a:lnTo>
                    <a:pt x="224840" y="266153"/>
                  </a:lnTo>
                  <a:lnTo>
                    <a:pt x="231609" y="268071"/>
                  </a:lnTo>
                  <a:lnTo>
                    <a:pt x="239331" y="270014"/>
                  </a:lnTo>
                  <a:lnTo>
                    <a:pt x="246087" y="241998"/>
                  </a:lnTo>
                  <a:close/>
                </a:path>
                <a:path w="356870" h="377825">
                  <a:moveTo>
                    <a:pt x="275564" y="171958"/>
                  </a:moveTo>
                  <a:lnTo>
                    <a:pt x="273151" y="142976"/>
                  </a:lnTo>
                  <a:lnTo>
                    <a:pt x="267385" y="143510"/>
                  </a:lnTo>
                  <a:lnTo>
                    <a:pt x="260350" y="144360"/>
                  </a:lnTo>
                  <a:lnTo>
                    <a:pt x="252222" y="145491"/>
                  </a:lnTo>
                  <a:lnTo>
                    <a:pt x="243192" y="146837"/>
                  </a:lnTo>
                  <a:lnTo>
                    <a:pt x="248031" y="175336"/>
                  </a:lnTo>
                  <a:lnTo>
                    <a:pt x="256743" y="174066"/>
                  </a:lnTo>
                  <a:lnTo>
                    <a:pt x="264515" y="173101"/>
                  </a:lnTo>
                  <a:lnTo>
                    <a:pt x="275564" y="171958"/>
                  </a:lnTo>
                  <a:close/>
                </a:path>
                <a:path w="356870" h="377825">
                  <a:moveTo>
                    <a:pt x="277495" y="365163"/>
                  </a:moveTo>
                  <a:lnTo>
                    <a:pt x="269760" y="337146"/>
                  </a:lnTo>
                  <a:lnTo>
                    <a:pt x="263232" y="338797"/>
                  </a:lnTo>
                  <a:lnTo>
                    <a:pt x="256667" y="340169"/>
                  </a:lnTo>
                  <a:lnTo>
                    <a:pt x="249999" y="341363"/>
                  </a:lnTo>
                  <a:lnTo>
                    <a:pt x="243192" y="342468"/>
                  </a:lnTo>
                  <a:lnTo>
                    <a:pt x="247548" y="370954"/>
                  </a:lnTo>
                  <a:lnTo>
                    <a:pt x="255079" y="369785"/>
                  </a:lnTo>
                  <a:lnTo>
                    <a:pt x="262521" y="368427"/>
                  </a:lnTo>
                  <a:lnTo>
                    <a:pt x="269963" y="366890"/>
                  </a:lnTo>
                  <a:lnTo>
                    <a:pt x="277495" y="365163"/>
                  </a:lnTo>
                  <a:close/>
                </a:path>
                <a:path w="356870" h="377825">
                  <a:moveTo>
                    <a:pt x="295363" y="258902"/>
                  </a:moveTo>
                  <a:lnTo>
                    <a:pt x="288315" y="255460"/>
                  </a:lnTo>
                  <a:lnTo>
                    <a:pt x="281000" y="252374"/>
                  </a:lnTo>
                  <a:lnTo>
                    <a:pt x="273494" y="249669"/>
                  </a:lnTo>
                  <a:lnTo>
                    <a:pt x="265899" y="247307"/>
                  </a:lnTo>
                  <a:lnTo>
                    <a:pt x="257683" y="274840"/>
                  </a:lnTo>
                  <a:lnTo>
                    <a:pt x="263842" y="276834"/>
                  </a:lnTo>
                  <a:lnTo>
                    <a:pt x="269951" y="279133"/>
                  </a:lnTo>
                  <a:lnTo>
                    <a:pt x="275958" y="281698"/>
                  </a:lnTo>
                  <a:lnTo>
                    <a:pt x="281838" y="284505"/>
                  </a:lnTo>
                  <a:lnTo>
                    <a:pt x="295363" y="258902"/>
                  </a:lnTo>
                  <a:close/>
                </a:path>
                <a:path w="356870" h="377825">
                  <a:moveTo>
                    <a:pt x="327240" y="333768"/>
                  </a:moveTo>
                  <a:lnTo>
                    <a:pt x="301650" y="319760"/>
                  </a:lnTo>
                  <a:lnTo>
                    <a:pt x="297789" y="325081"/>
                  </a:lnTo>
                  <a:lnTo>
                    <a:pt x="292468" y="329425"/>
                  </a:lnTo>
                  <a:lnTo>
                    <a:pt x="286194" y="331355"/>
                  </a:lnTo>
                  <a:lnTo>
                    <a:pt x="297789" y="357924"/>
                  </a:lnTo>
                  <a:lnTo>
                    <a:pt x="306463" y="353669"/>
                  </a:lnTo>
                  <a:lnTo>
                    <a:pt x="314325" y="348195"/>
                  </a:lnTo>
                  <a:lnTo>
                    <a:pt x="321284" y="341553"/>
                  </a:lnTo>
                  <a:lnTo>
                    <a:pt x="327240" y="333768"/>
                  </a:lnTo>
                  <a:close/>
                </a:path>
                <a:path w="356870" h="377825">
                  <a:moveTo>
                    <a:pt x="330619" y="306717"/>
                  </a:moveTo>
                  <a:lnTo>
                    <a:pt x="328739" y="297218"/>
                  </a:lnTo>
                  <a:lnTo>
                    <a:pt x="325310" y="288366"/>
                  </a:lnTo>
                  <a:lnTo>
                    <a:pt x="320433" y="280225"/>
                  </a:lnTo>
                  <a:lnTo>
                    <a:pt x="314198" y="272910"/>
                  </a:lnTo>
                  <a:lnTo>
                    <a:pt x="293916" y="293192"/>
                  </a:lnTo>
                  <a:lnTo>
                    <a:pt x="298259" y="297535"/>
                  </a:lnTo>
                  <a:lnTo>
                    <a:pt x="301155" y="303822"/>
                  </a:lnTo>
                  <a:lnTo>
                    <a:pt x="302133" y="310095"/>
                  </a:lnTo>
                  <a:lnTo>
                    <a:pt x="330619" y="306717"/>
                  </a:lnTo>
                  <a:close/>
                </a:path>
                <a:path w="356870" h="377825">
                  <a:moveTo>
                    <a:pt x="356768" y="44196"/>
                  </a:moveTo>
                  <a:lnTo>
                    <a:pt x="331101" y="5803"/>
                  </a:lnTo>
                  <a:lnTo>
                    <a:pt x="329171" y="5067"/>
                  </a:lnTo>
                  <a:lnTo>
                    <a:pt x="329171" y="50241"/>
                  </a:lnTo>
                  <a:lnTo>
                    <a:pt x="327482" y="58445"/>
                  </a:lnTo>
                  <a:lnTo>
                    <a:pt x="322897" y="65214"/>
                  </a:lnTo>
                  <a:lnTo>
                    <a:pt x="316141" y="69799"/>
                  </a:lnTo>
                  <a:lnTo>
                    <a:pt x="307924" y="71488"/>
                  </a:lnTo>
                  <a:lnTo>
                    <a:pt x="299707" y="69799"/>
                  </a:lnTo>
                  <a:lnTo>
                    <a:pt x="292950" y="65214"/>
                  </a:lnTo>
                  <a:lnTo>
                    <a:pt x="288366" y="58445"/>
                  </a:lnTo>
                  <a:lnTo>
                    <a:pt x="286677" y="50241"/>
                  </a:lnTo>
                  <a:lnTo>
                    <a:pt x="288366" y="42024"/>
                  </a:lnTo>
                  <a:lnTo>
                    <a:pt x="292950" y="35267"/>
                  </a:lnTo>
                  <a:lnTo>
                    <a:pt x="299707" y="30683"/>
                  </a:lnTo>
                  <a:lnTo>
                    <a:pt x="307924" y="28981"/>
                  </a:lnTo>
                  <a:lnTo>
                    <a:pt x="316141" y="30683"/>
                  </a:lnTo>
                  <a:lnTo>
                    <a:pt x="322897" y="35267"/>
                  </a:lnTo>
                  <a:lnTo>
                    <a:pt x="327482" y="42024"/>
                  </a:lnTo>
                  <a:lnTo>
                    <a:pt x="329171" y="50241"/>
                  </a:lnTo>
                  <a:lnTo>
                    <a:pt x="329171" y="5067"/>
                  </a:lnTo>
                  <a:lnTo>
                    <a:pt x="319963" y="1498"/>
                  </a:lnTo>
                  <a:lnTo>
                    <a:pt x="307924" y="0"/>
                  </a:lnTo>
                  <a:lnTo>
                    <a:pt x="295871" y="1498"/>
                  </a:lnTo>
                  <a:lnTo>
                    <a:pt x="261353" y="32512"/>
                  </a:lnTo>
                  <a:lnTo>
                    <a:pt x="258597" y="44196"/>
                  </a:lnTo>
                  <a:lnTo>
                    <a:pt x="258648" y="56248"/>
                  </a:lnTo>
                  <a:lnTo>
                    <a:pt x="284251" y="117868"/>
                  </a:lnTo>
                  <a:lnTo>
                    <a:pt x="303580" y="158915"/>
                  </a:lnTo>
                  <a:lnTo>
                    <a:pt x="307924" y="162293"/>
                  </a:lnTo>
                  <a:lnTo>
                    <a:pt x="309854" y="160845"/>
                  </a:lnTo>
                  <a:lnTo>
                    <a:pt x="310819" y="160362"/>
                  </a:lnTo>
                  <a:lnTo>
                    <a:pt x="311302" y="159880"/>
                  </a:lnTo>
                  <a:lnTo>
                    <a:pt x="311797" y="158915"/>
                  </a:lnTo>
                  <a:lnTo>
                    <a:pt x="331114" y="117868"/>
                  </a:lnTo>
                  <a:lnTo>
                    <a:pt x="352259" y="71488"/>
                  </a:lnTo>
                  <a:lnTo>
                    <a:pt x="353809" y="68110"/>
                  </a:lnTo>
                  <a:lnTo>
                    <a:pt x="356717" y="56248"/>
                  </a:lnTo>
                  <a:lnTo>
                    <a:pt x="356768" y="44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697022" y="2474278"/>
            <a:ext cx="1657985" cy="115633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5715">
              <a:lnSpc>
                <a:spcPts val="1989"/>
              </a:lnSpc>
              <a:spcBef>
                <a:spcPts val="300"/>
              </a:spcBef>
            </a:pPr>
            <a:r>
              <a:rPr dirty="0" sz="1800" spc="190" b="1">
                <a:latin typeface="Trebuchet MS"/>
                <a:cs typeface="Trebuchet MS"/>
              </a:rPr>
              <a:t>Direct </a:t>
            </a:r>
            <a:r>
              <a:rPr dirty="0" sz="1800" spc="215" b="1">
                <a:solidFill>
                  <a:srgbClr val="F16629"/>
                </a:solidFill>
                <a:latin typeface="Trebuchet MS"/>
                <a:cs typeface="Trebuchet MS"/>
              </a:rPr>
              <a:t>Competitors </a:t>
            </a:r>
            <a:r>
              <a:rPr dirty="0" sz="1800" spc="210" b="1">
                <a:solidFill>
                  <a:srgbClr val="F16629"/>
                </a:solidFill>
                <a:latin typeface="Trebuchet MS"/>
                <a:cs typeface="Trebuchet MS"/>
              </a:rPr>
              <a:t>Globally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1250" spc="120">
                <a:latin typeface="Trebuchet MS"/>
                <a:cs typeface="Trebuchet MS"/>
              </a:rPr>
              <a:t>Scrapy,ParseHub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742208" y="1543314"/>
            <a:ext cx="2164080" cy="3823970"/>
            <a:chOff x="7742208" y="1543314"/>
            <a:chExt cx="2164080" cy="3823970"/>
          </a:xfrm>
        </p:grpSpPr>
        <p:sp>
          <p:nvSpPr>
            <p:cNvPr id="22" name="object 22" descr=""/>
            <p:cNvSpPr/>
            <p:nvPr/>
          </p:nvSpPr>
          <p:spPr>
            <a:xfrm>
              <a:off x="7742208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17407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64070" y="1789903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276" y="328460"/>
                  </a:moveTo>
                  <a:lnTo>
                    <a:pt x="20826" y="328460"/>
                  </a:lnTo>
                  <a:lnTo>
                    <a:pt x="20826" y="299474"/>
                  </a:lnTo>
                  <a:lnTo>
                    <a:pt x="291234" y="299474"/>
                  </a:lnTo>
                  <a:lnTo>
                    <a:pt x="291234" y="28985"/>
                  </a:lnTo>
                  <a:lnTo>
                    <a:pt x="20826" y="28985"/>
                  </a:lnTo>
                  <a:lnTo>
                    <a:pt x="20826" y="0"/>
                  </a:lnTo>
                  <a:lnTo>
                    <a:pt x="320276" y="0"/>
                  </a:lnTo>
                  <a:lnTo>
                    <a:pt x="320276" y="328460"/>
                  </a:lnTo>
                  <a:close/>
                </a:path>
                <a:path w="320675" h="328930">
                  <a:moveTo>
                    <a:pt x="49786" y="299474"/>
                  </a:moveTo>
                  <a:lnTo>
                    <a:pt x="6264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64" y="270489"/>
                  </a:lnTo>
                  <a:lnTo>
                    <a:pt x="20826" y="270489"/>
                  </a:lnTo>
                  <a:lnTo>
                    <a:pt x="20826" y="251177"/>
                  </a:lnTo>
                  <a:lnTo>
                    <a:pt x="6264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64" y="222192"/>
                  </a:lnTo>
                  <a:lnTo>
                    <a:pt x="20826" y="222192"/>
                  </a:lnTo>
                  <a:lnTo>
                    <a:pt x="20826" y="202871"/>
                  </a:lnTo>
                  <a:lnTo>
                    <a:pt x="6264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64" y="173894"/>
                  </a:lnTo>
                  <a:lnTo>
                    <a:pt x="20826" y="173894"/>
                  </a:lnTo>
                  <a:lnTo>
                    <a:pt x="20826" y="154565"/>
                  </a:lnTo>
                  <a:lnTo>
                    <a:pt x="6264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64" y="125588"/>
                  </a:lnTo>
                  <a:lnTo>
                    <a:pt x="20826" y="125588"/>
                  </a:lnTo>
                  <a:lnTo>
                    <a:pt x="20826" y="106267"/>
                  </a:lnTo>
                  <a:lnTo>
                    <a:pt x="6264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64" y="77282"/>
                  </a:lnTo>
                  <a:lnTo>
                    <a:pt x="20826" y="77282"/>
                  </a:lnTo>
                  <a:lnTo>
                    <a:pt x="20826" y="57970"/>
                  </a:lnTo>
                  <a:lnTo>
                    <a:pt x="14480" y="57970"/>
                  </a:lnTo>
                  <a:lnTo>
                    <a:pt x="6752" y="57482"/>
                  </a:lnTo>
                  <a:lnTo>
                    <a:pt x="976" y="51201"/>
                  </a:lnTo>
                  <a:lnTo>
                    <a:pt x="1464" y="43473"/>
                  </a:lnTo>
                  <a:lnTo>
                    <a:pt x="1464" y="35745"/>
                  </a:lnTo>
                  <a:lnTo>
                    <a:pt x="6752" y="29465"/>
                  </a:lnTo>
                  <a:lnTo>
                    <a:pt x="14480" y="28985"/>
                  </a:lnTo>
                  <a:lnTo>
                    <a:pt x="49786" y="28985"/>
                  </a:lnTo>
                  <a:lnTo>
                    <a:pt x="49786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1841" y="1846906"/>
              <a:ext cx="185479" cy="21445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7991101" y="2474278"/>
            <a:ext cx="1657985" cy="115633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5715">
              <a:lnSpc>
                <a:spcPts val="1989"/>
              </a:lnSpc>
              <a:spcBef>
                <a:spcPts val="300"/>
              </a:spcBef>
            </a:pPr>
            <a:r>
              <a:rPr dirty="0" sz="1800" spc="185" b="1">
                <a:latin typeface="Trebuchet MS"/>
                <a:cs typeface="Trebuchet MS"/>
              </a:rPr>
              <a:t>Indirect </a:t>
            </a:r>
            <a:r>
              <a:rPr dirty="0" sz="1800" spc="215" b="1">
                <a:solidFill>
                  <a:srgbClr val="F16629"/>
                </a:solidFill>
                <a:latin typeface="Trebuchet MS"/>
                <a:cs typeface="Trebuchet MS"/>
              </a:rPr>
              <a:t>Competitors </a:t>
            </a:r>
            <a:r>
              <a:rPr dirty="0" sz="1800" spc="210" b="1">
                <a:solidFill>
                  <a:srgbClr val="F16629"/>
                </a:solidFill>
                <a:latin typeface="Trebuchet MS"/>
                <a:cs typeface="Trebuchet MS"/>
              </a:rPr>
              <a:t>Globally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1250" spc="95">
                <a:latin typeface="Trebuchet MS"/>
                <a:cs typeface="Trebuchet MS"/>
              </a:rPr>
              <a:t>Zapier,UiPath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380"/>
              <a:t>Macro</a:t>
            </a:r>
            <a:r>
              <a:rPr dirty="0" sz="2550" spc="200"/>
              <a:t> </a:t>
            </a:r>
            <a:r>
              <a:rPr dirty="0" sz="2550" spc="325"/>
              <a:t>Analysis</a:t>
            </a:r>
            <a:endParaRPr sz="25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7111" y="1359779"/>
            <a:ext cx="2120265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204" b="1">
                <a:solidFill>
                  <a:srgbClr val="F16629"/>
                </a:solidFill>
                <a:latin typeface="Trebuchet MS"/>
                <a:cs typeface="Trebuchet MS"/>
              </a:rPr>
              <a:t>Favourable</a:t>
            </a:r>
            <a:r>
              <a:rPr dirty="0" sz="15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165" b="1">
                <a:solidFill>
                  <a:srgbClr val="F16629"/>
                </a:solidFill>
                <a:latin typeface="Trebuchet MS"/>
                <a:cs typeface="Trebuchet MS"/>
              </a:rPr>
              <a:t>Trends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595583" y="1742622"/>
          <a:ext cx="9647555" cy="96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/>
                <a:gridCol w="7358379"/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8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125" b="1">
                          <a:latin typeface="Trebuchet MS"/>
                          <a:cs typeface="Trebuchet MS"/>
                        </a:rPr>
                        <a:t>Technology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110">
                          <a:latin typeface="Trebuchet MS"/>
                          <a:cs typeface="Trebuchet MS"/>
                        </a:rPr>
                        <a:t>Growing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40">
                          <a:latin typeface="Trebuchet MS"/>
                          <a:cs typeface="Trebuchet MS"/>
                        </a:rPr>
                        <a:t>demand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7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0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dirty="0" sz="100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2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big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00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70">
                          <a:latin typeface="Trebuchet MS"/>
                          <a:cs typeface="Trebuchet MS"/>
                        </a:rPr>
                        <a:t>solutions.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25" b="1">
                          <a:latin typeface="Trebuchet MS"/>
                          <a:cs typeface="Trebuchet MS"/>
                        </a:rPr>
                        <a:t>Technology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20">
                          <a:latin typeface="Trebuchet MS"/>
                          <a:cs typeface="Trebuchet MS"/>
                        </a:rPr>
                        <a:t>Increased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automation </a:t>
                      </a:r>
                      <a:r>
                        <a:rPr dirty="0" sz="1000" spc="5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000" spc="114">
                          <a:latin typeface="Trebuchet MS"/>
                          <a:cs typeface="Trebuchet MS"/>
                        </a:rPr>
                        <a:t> business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 processes.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717111" y="2937975"/>
            <a:ext cx="238379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210" b="1">
                <a:solidFill>
                  <a:srgbClr val="F16629"/>
                </a:solidFill>
                <a:latin typeface="Trebuchet MS"/>
                <a:cs typeface="Trebuchet MS"/>
              </a:rPr>
              <a:t>Unfavourable</a:t>
            </a: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165" b="1">
                <a:solidFill>
                  <a:srgbClr val="F16629"/>
                </a:solidFill>
                <a:latin typeface="Trebuchet MS"/>
                <a:cs typeface="Trebuchet MS"/>
              </a:rPr>
              <a:t>Trends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95583" y="3320819"/>
          <a:ext cx="9647555" cy="96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/>
                <a:gridCol w="7358379"/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8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125" b="1">
                          <a:latin typeface="Trebuchet MS"/>
                          <a:cs typeface="Trebuchet MS"/>
                        </a:rPr>
                        <a:t>Technology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75">
                          <a:latin typeface="Trebuchet MS"/>
                          <a:cs typeface="Trebuchet MS"/>
                        </a:rPr>
                        <a:t>Stricter</a:t>
                      </a:r>
                      <a:r>
                        <a:rPr dirty="0" sz="100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00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privacy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regulations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could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0">
                          <a:latin typeface="Trebuchet MS"/>
                          <a:cs typeface="Trebuchet MS"/>
                        </a:rPr>
                        <a:t>limit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1000" spc="114">
                          <a:latin typeface="Trebuchet MS"/>
                          <a:cs typeface="Trebuchet MS"/>
                        </a:rPr>
                        <a:t> scraping </a:t>
                      </a:r>
                      <a:r>
                        <a:rPr dirty="0" sz="1000" spc="60">
                          <a:latin typeface="Trebuchet MS"/>
                          <a:cs typeface="Trebuchet MS"/>
                        </a:rPr>
                        <a:t>capabilities.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25" b="1">
                          <a:latin typeface="Trebuchet MS"/>
                          <a:cs typeface="Trebuchet MS"/>
                        </a:rPr>
                        <a:t>Technology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114">
                          <a:latin typeface="Trebuchet MS"/>
                          <a:cs typeface="Trebuchet MS"/>
                        </a:rPr>
                        <a:t>Increasing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competition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4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00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25">
                          <a:latin typeface="Trebuchet MS"/>
                          <a:cs typeface="Trebuchet MS"/>
                        </a:rPr>
                        <a:t>advanced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automation </a:t>
                      </a:r>
                      <a:r>
                        <a:rPr dirty="0" sz="1000" spc="55">
                          <a:latin typeface="Trebuchet MS"/>
                          <a:cs typeface="Trebuchet MS"/>
                        </a:rPr>
                        <a:t>tools.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5969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599650" y="4423116"/>
            <a:ext cx="9566910" cy="11068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59715">
              <a:lnSpc>
                <a:spcPct val="100000"/>
              </a:lnSpc>
            </a:pPr>
            <a:r>
              <a:rPr dirty="0" sz="1250" spc="240" b="1">
                <a:solidFill>
                  <a:srgbClr val="F16629"/>
                </a:solidFill>
                <a:latin typeface="Trebuchet MS"/>
                <a:cs typeface="Trebuchet MS"/>
              </a:rPr>
              <a:t>Data</a:t>
            </a:r>
            <a:r>
              <a:rPr dirty="0" sz="125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85" b="1">
                <a:solidFill>
                  <a:srgbClr val="F16629"/>
                </a:solidFill>
                <a:latin typeface="Trebuchet MS"/>
                <a:cs typeface="Trebuchet MS"/>
              </a:rPr>
              <a:t>Sources:</a:t>
            </a:r>
            <a:endParaRPr sz="1250">
              <a:latin typeface="Trebuchet MS"/>
              <a:cs typeface="Trebuchet MS"/>
            </a:endParaRPr>
          </a:p>
          <a:p>
            <a:pPr marL="259715" marR="465455">
              <a:lnSpc>
                <a:spcPts val="1150"/>
              </a:lnSpc>
              <a:spcBef>
                <a:spcPts val="1010"/>
              </a:spcBef>
            </a:pPr>
            <a:r>
              <a:rPr dirty="0" sz="1000">
                <a:latin typeface="Trebuchet MS"/>
                <a:cs typeface="Trebuchet MS"/>
              </a:rPr>
              <a:t>I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referenced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general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industry </a:t>
            </a:r>
            <a:r>
              <a:rPr dirty="0" sz="1000" spc="110">
                <a:latin typeface="Trebuchet MS"/>
                <a:cs typeface="Trebuchet MS"/>
              </a:rPr>
              <a:t>knowledge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from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 spc="125">
                <a:latin typeface="Trebuchet MS"/>
                <a:cs typeface="Trebuchet MS"/>
              </a:rPr>
              <a:t>sources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like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the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Gartner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AI</a:t>
            </a:r>
            <a:r>
              <a:rPr dirty="0" sz="1000" spc="15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Trends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Report</a:t>
            </a:r>
            <a:r>
              <a:rPr dirty="0" sz="1000" spc="114">
                <a:latin typeface="Trebuchet MS"/>
                <a:cs typeface="Trebuchet MS"/>
              </a:rPr>
              <a:t> 2024,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McKinsey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Automation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Insights,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GDPR/Data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Privacy</a:t>
            </a:r>
            <a:r>
              <a:rPr dirty="0" sz="1000" spc="100">
                <a:latin typeface="Trebuchet MS"/>
                <a:cs typeface="Trebuchet MS"/>
              </a:rPr>
              <a:t> Regulations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publications.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305"/>
              <a:t>Prototype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5921" y="1478234"/>
            <a:ext cx="5955030" cy="97663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59715">
              <a:lnSpc>
                <a:spcPts val="1670"/>
              </a:lnSpc>
              <a:spcBef>
                <a:spcPts val="330"/>
              </a:spcBef>
            </a:pP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Prototype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0" b="1">
                <a:solidFill>
                  <a:srgbClr val="F16629"/>
                </a:solidFill>
                <a:latin typeface="Trebuchet MS"/>
                <a:cs typeface="Trebuchet MS"/>
              </a:rPr>
              <a:t>Format</a:t>
            </a:r>
            <a:endParaRPr sz="1400">
              <a:latin typeface="Trebuchet MS"/>
              <a:cs typeface="Trebuchet MS"/>
            </a:endParaRPr>
          </a:p>
          <a:p>
            <a:pPr marL="259715" marR="530225">
              <a:lnSpc>
                <a:spcPts val="1220"/>
              </a:lnSpc>
              <a:spcBef>
                <a:spcPts val="160"/>
              </a:spcBef>
            </a:pPr>
            <a:r>
              <a:rPr dirty="0" sz="1150" spc="90">
                <a:latin typeface="Trebuchet MS"/>
                <a:cs typeface="Trebuchet MS"/>
              </a:rPr>
              <a:t>Digital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prototype: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Live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demo </a:t>
            </a:r>
            <a:r>
              <a:rPr dirty="0" sz="1150" spc="55">
                <a:latin typeface="Trebuchet MS"/>
                <a:cs typeface="Trebuchet MS"/>
              </a:rPr>
              <a:t>of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AI</a:t>
            </a:r>
            <a:r>
              <a:rPr dirty="0" sz="1150" spc="114">
                <a:latin typeface="Trebuchet MS"/>
                <a:cs typeface="Trebuchet MS"/>
              </a:rPr>
              <a:t> web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scraper</a:t>
            </a:r>
            <a:r>
              <a:rPr dirty="0" sz="1150" spc="110">
                <a:latin typeface="Trebuchet MS"/>
                <a:cs typeface="Trebuchet MS"/>
              </a:rPr>
              <a:t> processing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to </a:t>
            </a:r>
            <a:r>
              <a:rPr dirty="0" sz="1150" spc="85">
                <a:latin typeface="Trebuchet MS"/>
                <a:cs typeface="Trebuchet MS"/>
              </a:rPr>
              <a:t>dashboard.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5921" y="2617138"/>
            <a:ext cx="5955030" cy="130175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59715">
              <a:lnSpc>
                <a:spcPts val="1670"/>
              </a:lnSpc>
              <a:spcBef>
                <a:spcPts val="330"/>
              </a:spcBef>
            </a:pP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Functionality</a:t>
            </a:r>
            <a:r>
              <a:rPr dirty="0" sz="14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included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F16629"/>
                </a:solidFill>
                <a:latin typeface="Trebuchet MS"/>
                <a:cs typeface="Trebuchet MS"/>
              </a:rPr>
              <a:t>in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the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Prototype</a:t>
            </a:r>
            <a:endParaRPr sz="1400">
              <a:latin typeface="Trebuchet MS"/>
              <a:cs typeface="Trebuchet MS"/>
            </a:endParaRPr>
          </a:p>
          <a:p>
            <a:pPr marL="259715" marR="475615">
              <a:lnSpc>
                <a:spcPts val="1220"/>
              </a:lnSpc>
              <a:spcBef>
                <a:spcPts val="160"/>
              </a:spcBef>
            </a:pPr>
            <a:r>
              <a:rPr dirty="0" sz="1150" spc="105">
                <a:latin typeface="Trebuchet MS"/>
                <a:cs typeface="Trebuchet MS"/>
              </a:rPr>
              <a:t>Core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demo: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1)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AI-</a:t>
            </a:r>
            <a:r>
              <a:rPr dirty="0" sz="1150" spc="105">
                <a:latin typeface="Trebuchet MS"/>
                <a:cs typeface="Trebuchet MS"/>
              </a:rPr>
              <a:t>powered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scraping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2)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Auto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cleaning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3)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Real- </a:t>
            </a:r>
            <a:r>
              <a:rPr dirty="0" sz="1150" spc="95">
                <a:latin typeface="Trebuchet MS"/>
                <a:cs typeface="Trebuchet MS"/>
              </a:rPr>
              <a:t>time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dashboard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4)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Anti-</a:t>
            </a:r>
            <a:r>
              <a:rPr dirty="0" sz="1150" spc="95">
                <a:latin typeface="Trebuchet MS"/>
                <a:cs typeface="Trebuchet MS"/>
              </a:rPr>
              <a:t>blocking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tech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5)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Ethics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compliance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checks.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5921" y="4081444"/>
            <a:ext cx="5955030" cy="130175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59715">
              <a:lnSpc>
                <a:spcPts val="1670"/>
              </a:lnSpc>
              <a:spcBef>
                <a:spcPts val="330"/>
              </a:spcBef>
            </a:pP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Functionality</a:t>
            </a:r>
            <a:r>
              <a:rPr dirty="0" sz="14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NOT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included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F16629"/>
                </a:solidFill>
                <a:latin typeface="Trebuchet MS"/>
                <a:cs typeface="Trebuchet MS"/>
              </a:rPr>
              <a:t>in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r>
              <a:rPr dirty="0" sz="1400" spc="19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Prototype</a:t>
            </a:r>
            <a:endParaRPr sz="1400">
              <a:latin typeface="Trebuchet MS"/>
              <a:cs typeface="Trebuchet MS"/>
            </a:endParaRPr>
          </a:p>
          <a:p>
            <a:pPr marL="259715" marR="287020">
              <a:lnSpc>
                <a:spcPts val="1220"/>
              </a:lnSpc>
              <a:spcBef>
                <a:spcPts val="160"/>
              </a:spcBef>
            </a:pPr>
            <a:r>
              <a:rPr dirty="0" sz="1150" spc="90">
                <a:latin typeface="Trebuchet MS"/>
                <a:cs typeface="Trebuchet MS"/>
              </a:rPr>
              <a:t>Excluded: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1)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Multi-</a:t>
            </a:r>
            <a:r>
              <a:rPr dirty="0" sz="1150" spc="114">
                <a:latin typeface="Trebuchet MS"/>
                <a:cs typeface="Trebuchet MS"/>
              </a:rPr>
              <a:t>language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support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2)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Cloud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auto-</a:t>
            </a:r>
            <a:r>
              <a:rPr dirty="0" sz="1150" spc="100">
                <a:latin typeface="Trebuchet MS"/>
                <a:cs typeface="Trebuchet MS"/>
              </a:rPr>
              <a:t>scaling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3)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Custom </a:t>
            </a:r>
            <a:r>
              <a:rPr dirty="0" sz="1150" spc="80">
                <a:latin typeface="Trebuchet MS"/>
                <a:cs typeface="Trebuchet MS"/>
              </a:rPr>
              <a:t>API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builder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4)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User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authentication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5)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Advanced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analytics.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Focus</a:t>
            </a:r>
            <a:endParaRPr sz="1150">
              <a:latin typeface="Trebuchet MS"/>
              <a:cs typeface="Trebuchet MS"/>
            </a:endParaRPr>
          </a:p>
          <a:p>
            <a:pPr marL="259715">
              <a:lnSpc>
                <a:spcPts val="1265"/>
              </a:lnSpc>
            </a:pPr>
            <a:r>
              <a:rPr dirty="0" sz="1150" spc="114">
                <a:latin typeface="Trebuchet MS"/>
                <a:cs typeface="Trebuchet MS"/>
              </a:rPr>
              <a:t>remains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on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core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AI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scraping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-10">
                <a:latin typeface="Trebuchet MS"/>
                <a:cs typeface="Trebuchet MS"/>
              </a:rPr>
              <a:t>reliability.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0764" y="1315533"/>
            <a:ext cx="3579414" cy="203375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558064" y="3483022"/>
            <a:ext cx="200723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130">
                <a:latin typeface="Trebuchet MS"/>
                <a:cs typeface="Trebuchet MS"/>
              </a:rPr>
              <a:t>{Upload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another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picture}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554494" y="420680"/>
            <a:ext cx="3783329" cy="5581015"/>
            <a:chOff x="6554494" y="420680"/>
            <a:chExt cx="3783329" cy="5581015"/>
          </a:xfrm>
        </p:grpSpPr>
        <p:sp>
          <p:nvSpPr>
            <p:cNvPr id="3" name="object 3" descr=""/>
            <p:cNvSpPr/>
            <p:nvPr/>
          </p:nvSpPr>
          <p:spPr>
            <a:xfrm>
              <a:off x="8856708" y="420680"/>
              <a:ext cx="1481455" cy="5581015"/>
            </a:xfrm>
            <a:custGeom>
              <a:avLst/>
              <a:gdLst/>
              <a:ahLst/>
              <a:cxnLst/>
              <a:rect l="l" t="t" r="r" b="b"/>
              <a:pathLst>
                <a:path w="1481454" h="5581015">
                  <a:moveTo>
                    <a:pt x="1481090" y="5580632"/>
                  </a:moveTo>
                  <a:lnTo>
                    <a:pt x="0" y="5580632"/>
                  </a:lnTo>
                  <a:lnTo>
                    <a:pt x="0" y="0"/>
                  </a:lnTo>
                  <a:lnTo>
                    <a:pt x="1481090" y="0"/>
                  </a:lnTo>
                  <a:lnTo>
                    <a:pt x="1481090" y="55806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494" y="1128428"/>
              <a:ext cx="3432983" cy="4165136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920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1978041"/>
            <a:ext cx="3878579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540">
                <a:solidFill>
                  <a:srgbClr val="BF0000"/>
                </a:solidFill>
              </a:rPr>
              <a:t>ScrapeSmart</a:t>
            </a:r>
            <a:endParaRPr sz="4100"/>
          </a:p>
        </p:txBody>
      </p:sp>
      <p:sp>
        <p:nvSpPr>
          <p:cNvPr id="7" name="object 7" descr=""/>
          <p:cNvSpPr txBox="1"/>
          <p:nvPr/>
        </p:nvSpPr>
        <p:spPr>
          <a:xfrm>
            <a:off x="603220" y="3759613"/>
            <a:ext cx="5924550" cy="186118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0"/>
              </a:spcBef>
            </a:pPr>
            <a:r>
              <a:rPr dirty="0" sz="1800" spc="170">
                <a:latin typeface="Trebuchet MS"/>
                <a:cs typeface="Trebuchet MS"/>
              </a:rPr>
              <a:t>ScrapeSmart</a:t>
            </a:r>
            <a:r>
              <a:rPr dirty="0" sz="1800" spc="130">
                <a:latin typeface="Trebuchet MS"/>
                <a:cs typeface="Trebuchet MS"/>
              </a:rPr>
              <a:t> </a:t>
            </a:r>
            <a:r>
              <a:rPr dirty="0" sz="1800" spc="204">
                <a:latin typeface="Trebuchet MS"/>
                <a:cs typeface="Trebuchet MS"/>
              </a:rPr>
              <a:t>uses</a:t>
            </a:r>
            <a:r>
              <a:rPr dirty="0" sz="1800" spc="16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AI</a:t>
            </a:r>
            <a:r>
              <a:rPr dirty="0" sz="1800" spc="114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to</a:t>
            </a:r>
            <a:r>
              <a:rPr dirty="0" sz="1800" spc="12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streamline</a:t>
            </a:r>
            <a:r>
              <a:rPr dirty="0" sz="1800" spc="110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web </a:t>
            </a:r>
            <a:r>
              <a:rPr dirty="0" sz="1800" spc="130">
                <a:latin typeface="Trebuchet MS"/>
                <a:cs typeface="Trebuchet MS"/>
              </a:rPr>
              <a:t>scraping, </a:t>
            </a:r>
            <a:r>
              <a:rPr dirty="0" sz="1800" spc="145">
                <a:latin typeface="Trebuchet MS"/>
                <a:cs typeface="Trebuchet MS"/>
              </a:rPr>
              <a:t>providing</a:t>
            </a:r>
            <a:r>
              <a:rPr dirty="0" sz="1800" spc="160">
                <a:latin typeface="Trebuchet MS"/>
                <a:cs typeface="Trebuchet MS"/>
              </a:rPr>
              <a:t> </a:t>
            </a:r>
            <a:r>
              <a:rPr dirty="0" sz="1800" spc="190">
                <a:latin typeface="Trebuchet MS"/>
                <a:cs typeface="Trebuchet MS"/>
              </a:rPr>
              <a:t>businesses</a:t>
            </a:r>
            <a:r>
              <a:rPr dirty="0" sz="1800" spc="17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with</a:t>
            </a:r>
            <a:r>
              <a:rPr dirty="0" sz="1800" spc="17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accurate,</a:t>
            </a:r>
            <a:r>
              <a:rPr dirty="0" sz="1800" spc="155">
                <a:latin typeface="Trebuchet MS"/>
                <a:cs typeface="Trebuchet MS"/>
              </a:rPr>
              <a:t> </a:t>
            </a:r>
            <a:r>
              <a:rPr dirty="0" sz="1800" spc="110">
                <a:latin typeface="Trebuchet MS"/>
                <a:cs typeface="Trebuchet MS"/>
              </a:rPr>
              <a:t>actionable </a:t>
            </a:r>
            <a:r>
              <a:rPr dirty="0" sz="1800" spc="80">
                <a:latin typeface="Trebuchet MS"/>
                <a:cs typeface="Trebuchet MS"/>
              </a:rPr>
              <a:t>data.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901065">
              <a:lnSpc>
                <a:spcPts val="1989"/>
              </a:lnSpc>
              <a:spcBef>
                <a:spcPts val="5"/>
              </a:spcBef>
            </a:pPr>
            <a:r>
              <a:rPr dirty="0" sz="1800" spc="204" b="1">
                <a:latin typeface="Trebuchet MS"/>
                <a:cs typeface="Trebuchet MS"/>
              </a:rPr>
              <a:t>Sri</a:t>
            </a:r>
            <a:r>
              <a:rPr dirty="0" sz="1800" spc="220" b="1">
                <a:latin typeface="Trebuchet MS"/>
                <a:cs typeface="Trebuchet MS"/>
              </a:rPr>
              <a:t> </a:t>
            </a:r>
            <a:r>
              <a:rPr dirty="0" sz="1800" spc="265" b="1">
                <a:latin typeface="Trebuchet MS"/>
                <a:cs typeface="Trebuchet MS"/>
              </a:rPr>
              <a:t>Sairam</a:t>
            </a:r>
            <a:r>
              <a:rPr dirty="0" sz="1800" spc="185" b="1">
                <a:latin typeface="Trebuchet MS"/>
                <a:cs typeface="Trebuchet MS"/>
              </a:rPr>
              <a:t> </a:t>
            </a:r>
            <a:r>
              <a:rPr dirty="0" sz="1800" spc="245" b="1">
                <a:latin typeface="Trebuchet MS"/>
                <a:cs typeface="Trebuchet MS"/>
              </a:rPr>
              <a:t>Engineering</a:t>
            </a:r>
            <a:r>
              <a:rPr dirty="0" sz="1800" spc="195" b="1">
                <a:latin typeface="Trebuchet MS"/>
                <a:cs typeface="Trebuchet MS"/>
              </a:rPr>
              <a:t> </a:t>
            </a:r>
            <a:r>
              <a:rPr dirty="0" sz="1800" spc="210" b="1">
                <a:latin typeface="Trebuchet MS"/>
                <a:cs typeface="Trebuchet MS"/>
              </a:rPr>
              <a:t>College,</a:t>
            </a:r>
            <a:r>
              <a:rPr dirty="0" sz="1800" spc="220" b="1">
                <a:latin typeface="Trebuchet MS"/>
                <a:cs typeface="Trebuchet MS"/>
              </a:rPr>
              <a:t> </a:t>
            </a:r>
            <a:r>
              <a:rPr dirty="0" sz="1800" spc="229" b="1">
                <a:latin typeface="Trebuchet MS"/>
                <a:cs typeface="Trebuchet MS"/>
              </a:rPr>
              <a:t>west </a:t>
            </a:r>
            <a:r>
              <a:rPr dirty="0" sz="1800" spc="220" b="1">
                <a:latin typeface="Trebuchet MS"/>
                <a:cs typeface="Trebuchet MS"/>
              </a:rPr>
              <a:t>Tambaram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305"/>
              <a:t>Prototype</a:t>
            </a:r>
            <a:r>
              <a:rPr dirty="0" sz="2550" spc="229"/>
              <a:t> </a:t>
            </a:r>
            <a:r>
              <a:rPr dirty="0" sz="2550" spc="280"/>
              <a:t>Validation</a:t>
            </a:r>
            <a:endParaRPr sz="25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9650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11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1148080">
              <a:lnSpc>
                <a:spcPts val="1600"/>
              </a:lnSpc>
            </a:pPr>
            <a:r>
              <a:rPr dirty="0" sz="1400" spc="220" b="1">
                <a:solidFill>
                  <a:srgbClr val="F16629"/>
                </a:solidFill>
                <a:latin typeface="Trebuchet MS"/>
                <a:cs typeface="Trebuchet MS"/>
              </a:rPr>
              <a:t>Number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0" b="1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users </a:t>
            </a:r>
            <a:r>
              <a:rPr dirty="0" sz="1400" spc="254" b="1">
                <a:solidFill>
                  <a:srgbClr val="F16629"/>
                </a:solidFill>
                <a:latin typeface="Trebuchet MS"/>
                <a:cs typeface="Trebuchet MS"/>
              </a:rPr>
              <a:t>engaged</a:t>
            </a: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with?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250" spc="110">
                <a:latin typeface="Trebuchet MS"/>
                <a:cs typeface="Trebuchet MS"/>
              </a:rPr>
              <a:t>3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21123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11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381000">
              <a:lnSpc>
                <a:spcPts val="1600"/>
              </a:lnSpc>
            </a:pP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How</a:t>
            </a:r>
            <a:r>
              <a:rPr dirty="0" sz="14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35" b="1">
                <a:solidFill>
                  <a:srgbClr val="F16629"/>
                </a:solidFill>
                <a:latin typeface="Trebuchet MS"/>
                <a:cs typeface="Trebuchet MS"/>
              </a:rPr>
              <a:t>many</a:t>
            </a:r>
            <a:r>
              <a:rPr dirty="0" sz="1400" spc="16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people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F16629"/>
                </a:solidFill>
                <a:latin typeface="Trebuchet MS"/>
                <a:cs typeface="Trebuchet MS"/>
              </a:rPr>
              <a:t>liked </a:t>
            </a:r>
            <a:r>
              <a:rPr dirty="0" sz="1400" spc="145" b="1">
                <a:solidFill>
                  <a:srgbClr val="F16629"/>
                </a:solidFill>
                <a:latin typeface="Trebuchet MS"/>
                <a:cs typeface="Trebuchet MS"/>
              </a:rPr>
              <a:t>or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loved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the </a:t>
            </a:r>
            <a:r>
              <a:rPr dirty="0" sz="1400" spc="190" b="1">
                <a:solidFill>
                  <a:srgbClr val="F16629"/>
                </a:solidFill>
                <a:latin typeface="Trebuchet MS"/>
                <a:cs typeface="Trebuchet MS"/>
              </a:rPr>
              <a:t>prototype?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250" spc="110">
                <a:latin typeface="Trebuchet MS"/>
                <a:cs typeface="Trebuchet MS"/>
              </a:rPr>
              <a:t>2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42596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98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3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330200">
              <a:lnSpc>
                <a:spcPct val="93400"/>
              </a:lnSpc>
              <a:spcBef>
                <a:spcPts val="5"/>
              </a:spcBef>
            </a:pP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How</a:t>
            </a:r>
            <a:r>
              <a:rPr dirty="0" sz="14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35" b="1">
                <a:solidFill>
                  <a:srgbClr val="F16629"/>
                </a:solidFill>
                <a:latin typeface="Trebuchet MS"/>
                <a:cs typeface="Trebuchet MS"/>
              </a:rPr>
              <a:t>many</a:t>
            </a:r>
            <a:r>
              <a:rPr dirty="0" sz="1400" spc="16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people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F16629"/>
                </a:solidFill>
                <a:latin typeface="Trebuchet MS"/>
                <a:cs typeface="Trebuchet MS"/>
              </a:rPr>
              <a:t>were </a:t>
            </a:r>
            <a:r>
              <a:rPr dirty="0" sz="1400" spc="175" b="1">
                <a:solidFill>
                  <a:srgbClr val="F16629"/>
                </a:solidFill>
                <a:latin typeface="Trebuchet MS"/>
                <a:cs typeface="Trebuchet MS"/>
              </a:rPr>
              <a:t>either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neutral</a:t>
            </a:r>
            <a:r>
              <a:rPr dirty="0" sz="1400" spc="22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45" b="1">
                <a:solidFill>
                  <a:srgbClr val="F16629"/>
                </a:solidFill>
                <a:latin typeface="Trebuchet MS"/>
                <a:cs typeface="Trebuchet MS"/>
              </a:rPr>
              <a:t>or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16629"/>
                </a:solidFill>
                <a:latin typeface="Trebuchet MS"/>
                <a:cs typeface="Trebuchet MS"/>
              </a:rPr>
              <a:t>mostly </a:t>
            </a:r>
            <a:r>
              <a:rPr dirty="0" sz="1400" spc="229" b="1">
                <a:solidFill>
                  <a:srgbClr val="F16629"/>
                </a:solidFill>
                <a:latin typeface="Trebuchet MS"/>
                <a:cs typeface="Trebuchet MS"/>
              </a:rPr>
              <a:t>unhappy</a:t>
            </a:r>
            <a:r>
              <a:rPr dirty="0" sz="14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0" b="1">
                <a:solidFill>
                  <a:srgbClr val="F16629"/>
                </a:solidFill>
                <a:latin typeface="Trebuchet MS"/>
                <a:cs typeface="Trebuchet MS"/>
              </a:rPr>
              <a:t>with</a:t>
            </a: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70" b="1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194945">
              <a:lnSpc>
                <a:spcPts val="1535"/>
              </a:lnSpc>
            </a:pPr>
            <a:r>
              <a:rPr dirty="0" sz="1400" spc="190" b="1">
                <a:solidFill>
                  <a:srgbClr val="F16629"/>
                </a:solidFill>
                <a:latin typeface="Trebuchet MS"/>
                <a:cs typeface="Trebuchet MS"/>
              </a:rPr>
              <a:t>prototype?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250" spc="110">
                <a:latin typeface="Trebuchet MS"/>
                <a:cs typeface="Trebuchet MS"/>
              </a:rPr>
              <a:t>0</a:t>
            </a:r>
            <a:endParaRPr sz="1250">
              <a:latin typeface="Trebuchet MS"/>
              <a:cs typeface="Trebuchet MS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95583" y="3280143"/>
          <a:ext cx="9647555" cy="242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0"/>
                <a:gridCol w="4779009"/>
              </a:tblGrid>
              <a:tr h="471805">
                <a:tc gridSpan="2"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800" spc="2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dirty="0" sz="1800" spc="204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2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Feedback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B w="3175">
                      <a:solidFill>
                        <a:srgbClr val="BE2025"/>
                      </a:solidFill>
                      <a:prstDash val="solid"/>
                    </a:lnB>
                    <a:solidFill>
                      <a:srgbClr val="BE202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56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1600" marR="311150">
                        <a:lnSpc>
                          <a:spcPts val="1410"/>
                        </a:lnSpc>
                      </a:pPr>
                      <a:r>
                        <a:rPr dirty="0" sz="1250" spc="229" b="1">
                          <a:latin typeface="Trebuchet MS"/>
                          <a:cs typeface="Trebuchet MS"/>
                        </a:rPr>
                        <a:t>What</a:t>
                      </a:r>
                      <a:r>
                        <a:rPr dirty="0" sz="1250" spc="19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220" b="1">
                          <a:latin typeface="Trebuchet MS"/>
                          <a:cs typeface="Trebuchet MS"/>
                        </a:rPr>
                        <a:t>aspects</a:t>
                      </a:r>
                      <a:r>
                        <a:rPr dirty="0" sz="1250" spc="17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55" b="1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250" spc="19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70" b="1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50" spc="19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90" b="1"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dirty="0" sz="1250" spc="19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70" b="1">
                          <a:latin typeface="Trebuchet MS"/>
                          <a:cs typeface="Trebuchet MS"/>
                        </a:rPr>
                        <a:t>did</a:t>
                      </a:r>
                      <a:r>
                        <a:rPr dirty="0" sz="1250" spc="14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70" b="1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50" spc="195" b="1">
                          <a:latin typeface="Trebuchet MS"/>
                          <a:cs typeface="Trebuchet MS"/>
                        </a:rPr>
                        <a:t> users </a:t>
                      </a:r>
                      <a:r>
                        <a:rPr dirty="0" sz="1250" spc="175" b="1">
                          <a:latin typeface="Trebuchet MS"/>
                          <a:cs typeface="Trebuchet MS"/>
                        </a:rPr>
                        <a:t>LOVE?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101600">
                        <a:lnSpc>
                          <a:spcPts val="1455"/>
                        </a:lnSpc>
                        <a:spcBef>
                          <a:spcPts val="1155"/>
                        </a:spcBef>
                      </a:pPr>
                      <a:r>
                        <a:rPr dirty="0" sz="1250" spc="140"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dirty="0" sz="1250" spc="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10">
                          <a:latin typeface="Trebuchet MS"/>
                          <a:cs typeface="Trebuchet MS"/>
                        </a:rPr>
                        <a:t>praised: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 1)</a:t>
                      </a:r>
                      <a:r>
                        <a:rPr dirty="0" sz="125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65">
                          <a:latin typeface="Trebuchet MS"/>
                          <a:cs typeface="Trebuchet MS"/>
                        </a:rPr>
                        <a:t>AI's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dirty="0" sz="12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65">
                          <a:latin typeface="Trebuchet MS"/>
                          <a:cs typeface="Trebuchet MS"/>
                        </a:rPr>
                        <a:t>messy</a:t>
                      </a:r>
                      <a:r>
                        <a:rPr dirty="0" sz="12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websites,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101600" marR="373380">
                        <a:lnSpc>
                          <a:spcPts val="1410"/>
                        </a:lnSpc>
                        <a:spcBef>
                          <a:spcPts val="80"/>
                        </a:spcBef>
                      </a:pPr>
                      <a:r>
                        <a:rPr dirty="0" sz="1250" spc="125">
                          <a:latin typeface="Trebuchet MS"/>
                          <a:cs typeface="Trebuchet MS"/>
                        </a:rPr>
                        <a:t>2)</a:t>
                      </a:r>
                      <a:r>
                        <a:rPr dirty="0" sz="125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40">
                          <a:latin typeface="Trebuchet MS"/>
                          <a:cs typeface="Trebuchet MS"/>
                        </a:rPr>
                        <a:t>One-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click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95">
                          <a:latin typeface="Trebuchet MS"/>
                          <a:cs typeface="Trebuchet MS"/>
                        </a:rPr>
                        <a:t>CSV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exports,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3)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Real-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dirty="0" sz="125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dashboard </a:t>
                      </a:r>
                      <a:r>
                        <a:rPr dirty="0" sz="1250" spc="114">
                          <a:latin typeface="Trebuchet MS"/>
                          <a:cs typeface="Trebuchet MS"/>
                        </a:rPr>
                        <a:t>visuals,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4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4)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Ethical</a:t>
                      </a:r>
                      <a:r>
                        <a:rPr dirty="0" sz="1250" spc="140">
                          <a:latin typeface="Trebuchet MS"/>
                          <a:cs typeface="Trebuchet MS"/>
                        </a:rPr>
                        <a:t> scraping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alerts.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Analysts </a:t>
                      </a:r>
                      <a:r>
                        <a:rPr dirty="0" sz="1250" spc="100">
                          <a:latin typeface="Trebuchet MS"/>
                          <a:cs typeface="Trebuchet MS"/>
                        </a:rPr>
                        <a:t>called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70">
                          <a:latin typeface="Trebuchet MS"/>
                          <a:cs typeface="Trebuchet MS"/>
                        </a:rPr>
                        <a:t>'a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time-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saver</a:t>
                      </a:r>
                      <a:r>
                        <a:rPr dirty="0" sz="125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65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25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reports.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4826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 marR="389255">
                        <a:lnSpc>
                          <a:spcPts val="1350"/>
                        </a:lnSpc>
                      </a:pPr>
                      <a:r>
                        <a:rPr dirty="0" sz="1200" spc="220" b="1">
                          <a:latin typeface="Trebuchet MS"/>
                          <a:cs typeface="Trebuchet MS"/>
                        </a:rPr>
                        <a:t>What</a:t>
                      </a:r>
                      <a:r>
                        <a:rPr dirty="0" sz="1200" spc="17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95" b="1">
                          <a:latin typeface="Trebuchet MS"/>
                          <a:cs typeface="Trebuchet MS"/>
                        </a:rPr>
                        <a:t>aspects</a:t>
                      </a:r>
                      <a:r>
                        <a:rPr dirty="0" sz="1200" spc="16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40" b="1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200" spc="165" b="1">
                          <a:latin typeface="Trebuchet MS"/>
                          <a:cs typeface="Trebuchet MS"/>
                        </a:rPr>
                        <a:t> the</a:t>
                      </a:r>
                      <a:r>
                        <a:rPr dirty="0" sz="1200" spc="19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70" b="1"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dirty="0" sz="1200" spc="19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70" b="1">
                          <a:latin typeface="Trebuchet MS"/>
                          <a:cs typeface="Trebuchet MS"/>
                        </a:rPr>
                        <a:t>were</a:t>
                      </a:r>
                      <a:r>
                        <a:rPr dirty="0" sz="1200" spc="19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04" b="1">
                          <a:latin typeface="Trebuchet MS"/>
                          <a:cs typeface="Trebuchet MS"/>
                        </a:rPr>
                        <a:t>DISLIKED </a:t>
                      </a:r>
                      <a:r>
                        <a:rPr dirty="0" sz="1200" spc="195" b="1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dirty="0" sz="1200" spc="15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65" b="1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18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80" b="1">
                          <a:latin typeface="Trebuchet MS"/>
                          <a:cs typeface="Trebuchet MS"/>
                        </a:rPr>
                        <a:t>users?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101600" marR="207010">
                        <a:lnSpc>
                          <a:spcPts val="1350"/>
                        </a:lnSpc>
                        <a:spcBef>
                          <a:spcPts val="1210"/>
                        </a:spcBef>
                      </a:pPr>
                      <a:r>
                        <a:rPr dirty="0" sz="1200" spc="114">
                          <a:latin typeface="Trebuchet MS"/>
                          <a:cs typeface="Trebuchet MS"/>
                        </a:rPr>
                        <a:t>Feedback:</a:t>
                      </a:r>
                      <a:r>
                        <a:rPr dirty="0" sz="12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05">
                          <a:latin typeface="Trebuchet MS"/>
                          <a:cs typeface="Trebuchet MS"/>
                        </a:rPr>
                        <a:t>1)</a:t>
                      </a:r>
                      <a:r>
                        <a:rPr dirty="0" sz="12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30">
                          <a:latin typeface="Trebuchet MS"/>
                          <a:cs typeface="Trebuchet MS"/>
                        </a:rPr>
                        <a:t>Steep</a:t>
                      </a:r>
                      <a:r>
                        <a:rPr dirty="0" sz="120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14">
                          <a:latin typeface="Trebuchet MS"/>
                          <a:cs typeface="Trebuchet MS"/>
                        </a:rPr>
                        <a:t>learning curve</a:t>
                      </a:r>
                      <a:r>
                        <a:rPr dirty="0" sz="120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20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30"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dirty="0" sz="1200" spc="90">
                          <a:latin typeface="Trebuchet MS"/>
                          <a:cs typeface="Trebuchet MS"/>
                        </a:rPr>
                        <a:t>techies,</a:t>
                      </a:r>
                      <a:r>
                        <a:rPr dirty="0" sz="120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2) </a:t>
                      </a:r>
                      <a:r>
                        <a:rPr dirty="0" sz="1200" spc="100">
                          <a:latin typeface="Trebuchet MS"/>
                          <a:cs typeface="Trebuchet MS"/>
                        </a:rPr>
                        <a:t>Limited</a:t>
                      </a:r>
                      <a:r>
                        <a:rPr dirty="0" sz="120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5">
                          <a:latin typeface="Trebuchet MS"/>
                          <a:cs typeface="Trebuchet MS"/>
                        </a:rPr>
                        <a:t>site-</a:t>
                      </a:r>
                      <a:r>
                        <a:rPr dirty="0" sz="1200" spc="100">
                          <a:latin typeface="Trebuchet MS"/>
                          <a:cs typeface="Trebuchet MS"/>
                        </a:rPr>
                        <a:t>type</a:t>
                      </a:r>
                      <a:r>
                        <a:rPr dirty="0" sz="120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05">
                          <a:latin typeface="Trebuchet MS"/>
                          <a:cs typeface="Trebuchet MS"/>
                        </a:rPr>
                        <a:t>customization,</a:t>
                      </a:r>
                      <a:r>
                        <a:rPr dirty="0" sz="12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05">
                          <a:latin typeface="Trebuchet MS"/>
                          <a:cs typeface="Trebuchet MS"/>
                        </a:rPr>
                        <a:t>3)</a:t>
                      </a:r>
                      <a:r>
                        <a:rPr dirty="0" sz="12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20">
                          <a:latin typeface="Trebuchet MS"/>
                          <a:cs typeface="Trebuchet MS"/>
                        </a:rPr>
                        <a:t>CAPTCHA</a:t>
                      </a:r>
                      <a:r>
                        <a:rPr dirty="0" sz="12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fails</a:t>
                      </a:r>
                      <a:r>
                        <a:rPr dirty="0" sz="120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1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dirty="0" sz="1200" spc="155">
                          <a:latin typeface="Trebuchet MS"/>
                          <a:cs typeface="Trebuchet MS"/>
                        </a:rPr>
                        <a:t>heavy</a:t>
                      </a:r>
                      <a:r>
                        <a:rPr dirty="0" sz="120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5">
                          <a:latin typeface="Trebuchet MS"/>
                          <a:cs typeface="Trebuchet MS"/>
                        </a:rPr>
                        <a:t>sites.</a:t>
                      </a:r>
                      <a:r>
                        <a:rPr dirty="0" sz="120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45">
                          <a:latin typeface="Trebuchet MS"/>
                          <a:cs typeface="Trebuchet MS"/>
                        </a:rPr>
                        <a:t>Admins</a:t>
                      </a:r>
                      <a:r>
                        <a:rPr dirty="0" sz="120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90">
                          <a:latin typeface="Trebuchet MS"/>
                          <a:cs typeface="Trebuchet MS"/>
                        </a:rPr>
                        <a:t>disliked</a:t>
                      </a:r>
                      <a:r>
                        <a:rPr dirty="0" sz="12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90">
                          <a:latin typeface="Trebuchet MS"/>
                          <a:cs typeface="Trebuchet MS"/>
                        </a:rPr>
                        <a:t>lack</a:t>
                      </a:r>
                      <a:r>
                        <a:rPr dirty="0" sz="120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7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20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whitelist</a:t>
                      </a:r>
                      <a:r>
                        <a:rPr dirty="0" sz="12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controls.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9525">
                      <a:solidFill>
                        <a:srgbClr val="BE2025"/>
                      </a:solidFill>
                      <a:prstDash val="solid"/>
                    </a:lnL>
                    <a:lnR w="19050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00"/>
              <a:t>Competition</a:t>
            </a:r>
            <a:r>
              <a:rPr dirty="0" spc="285"/>
              <a:t> </a:t>
            </a:r>
            <a:r>
              <a:rPr dirty="0" spc="320"/>
              <a:t>Analysis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99650" y="1518909"/>
          <a:ext cx="9643110" cy="2146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9665"/>
                <a:gridCol w="1260475"/>
                <a:gridCol w="2952750"/>
                <a:gridCol w="2952750"/>
              </a:tblGrid>
              <a:tr h="45529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spc="18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COMPETITOR</a:t>
                      </a:r>
                      <a:r>
                        <a:rPr dirty="0" sz="1150" spc="13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50" spc="2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B="0" marT="13017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spc="13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B="0" marT="1301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spc="19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STRENGTHS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B="0" marT="1301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spc="2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B="0" marT="13017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6629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14">
                          <a:latin typeface="Trebuchet MS"/>
                          <a:cs typeface="Trebuchet MS"/>
                        </a:rPr>
                        <a:t>ScrapingHub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8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85">
                          <a:latin typeface="Trebuchet MS"/>
                          <a:cs typeface="Trebuchet MS"/>
                        </a:rPr>
                        <a:t>Powerful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scraper</a:t>
                      </a:r>
                      <a:r>
                        <a:rPr dirty="0" sz="100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45">
                          <a:latin typeface="Trebuchet MS"/>
                          <a:cs typeface="Trebuchet MS"/>
                        </a:rPr>
                        <a:t>Dev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20">
                          <a:latin typeface="Trebuchet MS"/>
                          <a:cs typeface="Trebuchet MS"/>
                        </a:rPr>
                        <a:t>Community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2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30">
                          <a:latin typeface="Trebuchet MS"/>
                          <a:cs typeface="Trebuchet MS"/>
                        </a:rPr>
                        <a:t>Needs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4">
                          <a:latin typeface="Trebuchet MS"/>
                          <a:cs typeface="Trebuchet MS"/>
                        </a:rPr>
                        <a:t>Coding </a:t>
                      </a:r>
                      <a:r>
                        <a:rPr dirty="0" sz="1000" spc="75">
                          <a:latin typeface="Trebuchet MS"/>
                          <a:cs typeface="Trebuchet MS"/>
                        </a:rPr>
                        <a:t>Skills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20">
                          <a:latin typeface="Trebuchet MS"/>
                          <a:cs typeface="Trebuchet MS"/>
                        </a:rPr>
                        <a:t>Complex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7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0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5">
                          <a:latin typeface="Trebuchet MS"/>
                          <a:cs typeface="Trebuchet MS"/>
                        </a:rPr>
                        <a:t>new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0">
                          <a:latin typeface="Trebuchet MS"/>
                          <a:cs typeface="Trebuchet MS"/>
                        </a:rPr>
                        <a:t>OctoParse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8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25">
                          <a:latin typeface="Trebuchet MS"/>
                          <a:cs typeface="Trebuchet MS"/>
                        </a:rPr>
                        <a:t>No-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code</a:t>
                      </a:r>
                      <a:r>
                        <a:rPr dirty="0" sz="10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scraper</a:t>
                      </a:r>
                      <a:r>
                        <a:rPr dirty="0" sz="100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40">
                          <a:latin typeface="Trebuchet MS"/>
                          <a:cs typeface="Trebuchet MS"/>
                        </a:rPr>
                        <a:t>Easy</a:t>
                      </a:r>
                      <a:r>
                        <a:rPr dirty="0" sz="100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0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use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10">
                          <a:latin typeface="Trebuchet MS"/>
                          <a:cs typeface="Trebuchet MS"/>
                        </a:rPr>
                        <a:t>Low </a:t>
                      </a:r>
                      <a:r>
                        <a:rPr dirty="0" sz="1000" spc="75">
                          <a:latin typeface="Trebuchet MS"/>
                          <a:cs typeface="Trebuchet MS"/>
                        </a:rPr>
                        <a:t>scalability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5">
                          <a:latin typeface="Trebuchet MS"/>
                          <a:cs typeface="Trebuchet MS"/>
                        </a:rPr>
                        <a:t>Limited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0">
                          <a:latin typeface="Trebuchet MS"/>
                          <a:cs typeface="Trebuchet MS"/>
                        </a:rPr>
                        <a:t>control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10">
                          <a:latin typeface="Trebuchet MS"/>
                          <a:cs typeface="Trebuchet MS"/>
                        </a:rPr>
                        <a:t>ParseHub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8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95">
                          <a:latin typeface="Trebuchet MS"/>
                          <a:cs typeface="Trebuchet MS"/>
                        </a:rPr>
                        <a:t>Visual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scraper</a:t>
                      </a:r>
                      <a:r>
                        <a:rPr dirty="0" sz="100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Cloud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5">
                          <a:latin typeface="Trebuchet MS"/>
                          <a:cs typeface="Trebuchet MS"/>
                        </a:rPr>
                        <a:t>support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79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5">
                          <a:latin typeface="Trebuchet MS"/>
                          <a:cs typeface="Trebuchet MS"/>
                        </a:rPr>
                        <a:t>Slow </a:t>
                      </a:r>
                      <a:r>
                        <a:rPr dirty="0" sz="1000" spc="7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0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big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0">
                          <a:latin typeface="Trebuchet MS"/>
                          <a:cs typeface="Trebuchet MS"/>
                        </a:rPr>
                        <a:t>jobs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10">
                          <a:latin typeface="Trebuchet MS"/>
                          <a:cs typeface="Trebuchet MS"/>
                        </a:rPr>
                        <a:t>Basic</a:t>
                      </a:r>
                      <a:r>
                        <a:rPr dirty="0" sz="10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dirty="0" sz="100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5">
                          <a:latin typeface="Trebuchet MS"/>
                          <a:cs typeface="Trebuchet MS"/>
                        </a:rPr>
                        <a:t>logic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75">
                          <a:latin typeface="Trebuchet MS"/>
                          <a:cs typeface="Trebuchet MS"/>
                        </a:rPr>
                        <a:t>DiffBot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8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0">
                          <a:latin typeface="Trebuchet MS"/>
                          <a:cs typeface="Trebuchet MS"/>
                        </a:rPr>
                        <a:t>AI-</a:t>
                      </a:r>
                      <a:r>
                        <a:rPr dirty="0" sz="1000" spc="114">
                          <a:latin typeface="Trebuchet MS"/>
                          <a:cs typeface="Trebuchet MS"/>
                        </a:rPr>
                        <a:t>powered</a:t>
                      </a:r>
                      <a:r>
                        <a:rPr dirty="0" sz="100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90">
                          <a:latin typeface="Trebuchet MS"/>
                          <a:cs typeface="Trebuchet MS"/>
                        </a:rPr>
                        <a:t>crawl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Structured</a:t>
                      </a:r>
                      <a:r>
                        <a:rPr dirty="0" sz="100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75">
                          <a:latin typeface="Trebuchet MS"/>
                          <a:cs typeface="Trebuchet MS"/>
                        </a:rPr>
                        <a:t>data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20">
                          <a:latin typeface="Trebuchet MS"/>
                          <a:cs typeface="Trebuchet MS"/>
                        </a:rPr>
                        <a:t>Complex</a:t>
                      </a:r>
                      <a:r>
                        <a:rPr dirty="0" sz="100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0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5">
                          <a:latin typeface="Trebuchet MS"/>
                          <a:cs typeface="Trebuchet MS"/>
                        </a:rPr>
                        <a:t>start</a:t>
                      </a:r>
                      <a:r>
                        <a:rPr dirty="0" sz="100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25">
                          <a:latin typeface="Trebuchet MS"/>
                          <a:cs typeface="Trebuchet MS"/>
                        </a:rPr>
                        <a:t>Less</a:t>
                      </a:r>
                      <a:r>
                        <a:rPr dirty="0" sz="10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80">
                          <a:latin typeface="Trebuchet MS"/>
                          <a:cs typeface="Trebuchet MS"/>
                        </a:rPr>
                        <a:t>control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599650" y="4016364"/>
            <a:ext cx="9566910" cy="122047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270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415"/>
              </a:spcBef>
            </a:pPr>
            <a:r>
              <a:rPr dirty="0" sz="1250" spc="175" b="1">
                <a:solidFill>
                  <a:srgbClr val="F16629"/>
                </a:solidFill>
                <a:latin typeface="Trebuchet MS"/>
                <a:cs typeface="Trebuchet MS"/>
              </a:rPr>
              <a:t>Our</a:t>
            </a:r>
            <a:r>
              <a:rPr dirty="0" sz="1250" spc="19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75" b="1">
                <a:solidFill>
                  <a:srgbClr val="F16629"/>
                </a:solidFill>
                <a:latin typeface="Trebuchet MS"/>
                <a:cs typeface="Trebuchet MS"/>
              </a:rPr>
              <a:t>Product/Service</a:t>
            </a:r>
            <a:r>
              <a:rPr dirty="0" sz="125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30" b="1">
                <a:solidFill>
                  <a:srgbClr val="F16629"/>
                </a:solidFill>
                <a:latin typeface="Trebuchet MS"/>
                <a:cs typeface="Trebuchet MS"/>
              </a:rPr>
              <a:t>will</a:t>
            </a:r>
            <a:r>
              <a:rPr dirty="0" sz="1250" spc="19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75" b="1">
                <a:solidFill>
                  <a:srgbClr val="F16629"/>
                </a:solidFill>
                <a:latin typeface="Trebuchet MS"/>
                <a:cs typeface="Trebuchet MS"/>
              </a:rPr>
              <a:t>be</a:t>
            </a:r>
            <a:r>
              <a:rPr dirty="0" sz="125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80" b="1">
                <a:solidFill>
                  <a:srgbClr val="F16629"/>
                </a:solidFill>
                <a:latin typeface="Trebuchet MS"/>
                <a:cs typeface="Trebuchet MS"/>
              </a:rPr>
              <a:t>better</a:t>
            </a:r>
            <a:r>
              <a:rPr dirty="0" sz="1250" spc="19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200" b="1">
                <a:solidFill>
                  <a:srgbClr val="F16629"/>
                </a:solidFill>
                <a:latin typeface="Trebuchet MS"/>
                <a:cs typeface="Trebuchet MS"/>
              </a:rPr>
              <a:t>than</a:t>
            </a:r>
            <a:r>
              <a:rPr dirty="0" sz="1250" spc="16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70" b="1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r>
              <a:rPr dirty="0" sz="125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95" b="1">
                <a:solidFill>
                  <a:srgbClr val="F16629"/>
                </a:solidFill>
                <a:latin typeface="Trebuchet MS"/>
                <a:cs typeface="Trebuchet MS"/>
              </a:rPr>
              <a:t>competitors'</a:t>
            </a:r>
            <a:r>
              <a:rPr dirty="0" sz="125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250" spc="190" b="1">
                <a:solidFill>
                  <a:srgbClr val="F16629"/>
                </a:solidFill>
                <a:latin typeface="Trebuchet MS"/>
                <a:cs typeface="Trebuchet MS"/>
              </a:rPr>
              <a:t>solutions because:</a:t>
            </a:r>
            <a:endParaRPr sz="1250">
              <a:latin typeface="Trebuchet MS"/>
              <a:cs typeface="Trebuchet MS"/>
            </a:endParaRPr>
          </a:p>
          <a:p>
            <a:pPr marL="259715" marR="400050">
              <a:lnSpc>
                <a:spcPts val="1280"/>
              </a:lnSpc>
              <a:spcBef>
                <a:spcPts val="1285"/>
              </a:spcBef>
            </a:pPr>
            <a:r>
              <a:rPr dirty="0" sz="1150" spc="120">
                <a:latin typeface="Trebuchet MS"/>
                <a:cs typeface="Trebuchet MS"/>
              </a:rPr>
              <a:t>Smart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extraction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using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AI/ML,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auto-</a:t>
            </a:r>
            <a:r>
              <a:rPr dirty="0" sz="1150" spc="110">
                <a:latin typeface="Trebuchet MS"/>
                <a:cs typeface="Trebuchet MS"/>
              </a:rPr>
              <a:t>adapts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site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changes,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no-</a:t>
            </a:r>
            <a:r>
              <a:rPr dirty="0" sz="1150" spc="105">
                <a:latin typeface="Trebuchet MS"/>
                <a:cs typeface="Trebuchet MS"/>
              </a:rPr>
              <a:t>code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interface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for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all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users,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fast,</a:t>
            </a:r>
            <a:r>
              <a:rPr dirty="0" sz="1150" spc="18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scalable </a:t>
            </a:r>
            <a:r>
              <a:rPr dirty="0" sz="1150" spc="90">
                <a:latin typeface="Trebuchet MS"/>
                <a:cs typeface="Trebuchet MS"/>
              </a:rPr>
              <a:t>cloud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performance—</a:t>
            </a:r>
            <a:r>
              <a:rPr dirty="0" sz="1150" spc="114">
                <a:latin typeface="Trebuchet MS"/>
                <a:cs typeface="Trebuchet MS"/>
              </a:rPr>
              <a:t>combining</a:t>
            </a:r>
            <a:r>
              <a:rPr dirty="0" sz="1150" spc="120">
                <a:latin typeface="Trebuchet MS"/>
                <a:cs typeface="Trebuchet MS"/>
              </a:rPr>
              <a:t> ease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of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use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intelligent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automation.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15921" y="2120901"/>
          <a:ext cx="6340475" cy="3171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5857240"/>
              </a:tblGrid>
              <a:tr h="1463675">
                <a:tc rowSpan="3">
                  <a:txBody>
                    <a:bodyPr/>
                    <a:lstStyle/>
                    <a:p>
                      <a:pPr marL="8972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50" spc="2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GTM</a:t>
                      </a:r>
                      <a:r>
                        <a:rPr dirty="0" sz="1250" spc="16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9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Channels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99060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500" spc="190" b="1">
                          <a:solidFill>
                            <a:srgbClr val="BF0000"/>
                          </a:solidFill>
                          <a:latin typeface="Trebuchet MS"/>
                          <a:cs typeface="Trebuchet MS"/>
                        </a:rPr>
                        <a:t>Digital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259715" marR="927735">
                        <a:lnSpc>
                          <a:spcPts val="1410"/>
                        </a:lnSpc>
                        <a:spcBef>
                          <a:spcPts val="1455"/>
                        </a:spcBef>
                      </a:pPr>
                      <a:r>
                        <a:rPr dirty="0" sz="1250" spc="145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aim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to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solve</a:t>
                      </a:r>
                      <a:r>
                        <a:rPr dirty="0" sz="125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inefficient,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time-</a:t>
                      </a:r>
                      <a:r>
                        <a:rPr dirty="0" sz="1250" spc="160">
                          <a:latin typeface="Trebuchet MS"/>
                          <a:cs typeface="Trebuchet MS"/>
                        </a:rPr>
                        <a:t>consuming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0"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collection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AI-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driven,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ethical</a:t>
                      </a:r>
                      <a:r>
                        <a:rPr dirty="0" sz="12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40">
                          <a:latin typeface="Trebuchet MS"/>
                          <a:cs typeface="Trebuchet MS"/>
                        </a:rPr>
                        <a:t>scraping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45">
                          <a:latin typeface="Trebuchet MS"/>
                          <a:cs typeface="Trebuchet MS"/>
                        </a:rPr>
                        <a:t>tool.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142875">
                    <a:solidFill>
                      <a:srgbClr val="F1F1F1"/>
                    </a:solidFill>
                  </a:tcPr>
                </a:tc>
              </a:tr>
              <a:tr h="2438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9060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4636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9060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500" spc="204" b="1">
                          <a:solidFill>
                            <a:srgbClr val="BF0000"/>
                          </a:solidFill>
                          <a:latin typeface="Trebuchet MS"/>
                          <a:cs typeface="Trebuchet MS"/>
                        </a:rPr>
                        <a:t>Physical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259715" marR="353695">
                        <a:lnSpc>
                          <a:spcPts val="1410"/>
                        </a:lnSpc>
                        <a:spcBef>
                          <a:spcPts val="1455"/>
                        </a:spcBef>
                      </a:pPr>
                      <a:r>
                        <a:rPr dirty="0" sz="1250" spc="160">
                          <a:latin typeface="Trebuchet MS"/>
                          <a:cs typeface="Trebuchet MS"/>
                        </a:rPr>
                        <a:t>Businesses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0">
                          <a:latin typeface="Trebuchet MS"/>
                          <a:cs typeface="Trebuchet MS"/>
                        </a:rPr>
                        <a:t>waste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2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250" spc="90">
                          <a:latin typeface="Trebuchet MS"/>
                          <a:cs typeface="Trebuchet MS"/>
                        </a:rPr>
                        <a:t> collection,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websites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5">
                          <a:latin typeface="Trebuchet MS"/>
                          <a:cs typeface="Trebuchet MS"/>
                        </a:rPr>
                        <a:t>risk</a:t>
                      </a:r>
                      <a:r>
                        <a:rPr dirty="0" sz="12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dirty="0" sz="1250" spc="65">
                          <a:latin typeface="Trebuchet MS"/>
                          <a:cs typeface="Trebuchet MS"/>
                        </a:rPr>
                        <a:t>theft,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4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 regulators</a:t>
                      </a:r>
                      <a:r>
                        <a:rPr dirty="0" sz="125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95">
                          <a:latin typeface="Trebuchet MS"/>
                          <a:cs typeface="Trebuchet MS"/>
                        </a:rPr>
                        <a:t>face</a:t>
                      </a:r>
                      <a:r>
                        <a:rPr dirty="0" sz="125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25">
                          <a:latin typeface="Trebuchet MS"/>
                          <a:cs typeface="Trebuchet MS"/>
                        </a:rPr>
                        <a:t>privacy</a:t>
                      </a:r>
                      <a:r>
                        <a:rPr dirty="0" sz="12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10">
                          <a:latin typeface="Trebuchet MS"/>
                          <a:cs typeface="Trebuchet MS"/>
                        </a:rPr>
                        <a:t>issues.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142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7449348" y="2454438"/>
            <a:ext cx="2115185" cy="2115185"/>
          </a:xfrm>
          <a:custGeom>
            <a:avLst/>
            <a:gdLst/>
            <a:ahLst/>
            <a:cxnLst/>
            <a:rect l="l" t="t" r="r" b="b"/>
            <a:pathLst>
              <a:path w="2115184" h="2115185">
                <a:moveTo>
                  <a:pt x="1057554" y="2115108"/>
                </a:moveTo>
                <a:lnTo>
                  <a:pt x="1005662" y="2113834"/>
                </a:lnTo>
                <a:lnTo>
                  <a:pt x="953896" y="2110015"/>
                </a:lnTo>
                <a:lnTo>
                  <a:pt x="902378" y="2103661"/>
                </a:lnTo>
                <a:lnTo>
                  <a:pt x="851235" y="2094787"/>
                </a:lnTo>
                <a:lnTo>
                  <a:pt x="800589" y="2083414"/>
                </a:lnTo>
                <a:lnTo>
                  <a:pt x="750562" y="2069570"/>
                </a:lnTo>
                <a:lnTo>
                  <a:pt x="701274" y="2053287"/>
                </a:lnTo>
                <a:lnTo>
                  <a:pt x="652845" y="2034606"/>
                </a:lnTo>
                <a:lnTo>
                  <a:pt x="605391" y="2013571"/>
                </a:lnTo>
                <a:lnTo>
                  <a:pt x="559026" y="1990233"/>
                </a:lnTo>
                <a:lnTo>
                  <a:pt x="513861" y="1964648"/>
                </a:lnTo>
                <a:lnTo>
                  <a:pt x="470008" y="1936877"/>
                </a:lnTo>
                <a:lnTo>
                  <a:pt x="427569" y="1906989"/>
                </a:lnTo>
                <a:lnTo>
                  <a:pt x="386648" y="1875054"/>
                </a:lnTo>
                <a:lnTo>
                  <a:pt x="347344" y="1841149"/>
                </a:lnTo>
                <a:lnTo>
                  <a:pt x="309750" y="1805357"/>
                </a:lnTo>
                <a:lnTo>
                  <a:pt x="273957" y="1767764"/>
                </a:lnTo>
                <a:lnTo>
                  <a:pt x="240053" y="1728459"/>
                </a:lnTo>
                <a:lnTo>
                  <a:pt x="208118" y="1687538"/>
                </a:lnTo>
                <a:lnTo>
                  <a:pt x="178229" y="1645099"/>
                </a:lnTo>
                <a:lnTo>
                  <a:pt x="150458" y="1601245"/>
                </a:lnTo>
                <a:lnTo>
                  <a:pt x="124874" y="1556081"/>
                </a:lnTo>
                <a:lnTo>
                  <a:pt x="101535" y="1509716"/>
                </a:lnTo>
                <a:lnTo>
                  <a:pt x="80500" y="1462262"/>
                </a:lnTo>
                <a:lnTo>
                  <a:pt x="61819" y="1413832"/>
                </a:lnTo>
                <a:lnTo>
                  <a:pt x="45537" y="1364545"/>
                </a:lnTo>
                <a:lnTo>
                  <a:pt x="31693" y="1314518"/>
                </a:lnTo>
                <a:lnTo>
                  <a:pt x="20320" y="1263872"/>
                </a:lnTo>
                <a:lnTo>
                  <a:pt x="11446" y="1212729"/>
                </a:lnTo>
                <a:lnTo>
                  <a:pt x="5092" y="1161212"/>
                </a:lnTo>
                <a:lnTo>
                  <a:pt x="1274" y="1109445"/>
                </a:lnTo>
                <a:lnTo>
                  <a:pt x="0" y="1057554"/>
                </a:lnTo>
                <a:lnTo>
                  <a:pt x="318" y="1031600"/>
                </a:lnTo>
                <a:lnTo>
                  <a:pt x="2865" y="979755"/>
                </a:lnTo>
                <a:lnTo>
                  <a:pt x="7953" y="928098"/>
                </a:lnTo>
                <a:lnTo>
                  <a:pt x="15570" y="876752"/>
                </a:lnTo>
                <a:lnTo>
                  <a:pt x="25696" y="825842"/>
                </a:lnTo>
                <a:lnTo>
                  <a:pt x="38308" y="775490"/>
                </a:lnTo>
                <a:lnTo>
                  <a:pt x="53376" y="725818"/>
                </a:lnTo>
                <a:lnTo>
                  <a:pt x="70863" y="676945"/>
                </a:lnTo>
                <a:lnTo>
                  <a:pt x="90727" y="628989"/>
                </a:lnTo>
                <a:lnTo>
                  <a:pt x="112921" y="582065"/>
                </a:lnTo>
                <a:lnTo>
                  <a:pt x="137390" y="536287"/>
                </a:lnTo>
                <a:lnTo>
                  <a:pt x="164075" y="491764"/>
                </a:lnTo>
                <a:lnTo>
                  <a:pt x="192913" y="448605"/>
                </a:lnTo>
                <a:lnTo>
                  <a:pt x="223834" y="406912"/>
                </a:lnTo>
                <a:lnTo>
                  <a:pt x="256764" y="366788"/>
                </a:lnTo>
                <a:lnTo>
                  <a:pt x="291623" y="328327"/>
                </a:lnTo>
                <a:lnTo>
                  <a:pt x="328327" y="291623"/>
                </a:lnTo>
                <a:lnTo>
                  <a:pt x="366788" y="256764"/>
                </a:lnTo>
                <a:lnTo>
                  <a:pt x="406913" y="223834"/>
                </a:lnTo>
                <a:lnTo>
                  <a:pt x="448605" y="192913"/>
                </a:lnTo>
                <a:lnTo>
                  <a:pt x="491764" y="164075"/>
                </a:lnTo>
                <a:lnTo>
                  <a:pt x="536286" y="137389"/>
                </a:lnTo>
                <a:lnTo>
                  <a:pt x="582064" y="112920"/>
                </a:lnTo>
                <a:lnTo>
                  <a:pt x="628988" y="90727"/>
                </a:lnTo>
                <a:lnTo>
                  <a:pt x="676944" y="70863"/>
                </a:lnTo>
                <a:lnTo>
                  <a:pt x="725818" y="53376"/>
                </a:lnTo>
                <a:lnTo>
                  <a:pt x="775490" y="38308"/>
                </a:lnTo>
                <a:lnTo>
                  <a:pt x="825841" y="25696"/>
                </a:lnTo>
                <a:lnTo>
                  <a:pt x="876751" y="15569"/>
                </a:lnTo>
                <a:lnTo>
                  <a:pt x="928098" y="7953"/>
                </a:lnTo>
                <a:lnTo>
                  <a:pt x="979755" y="2865"/>
                </a:lnTo>
                <a:lnTo>
                  <a:pt x="1031600" y="318"/>
                </a:lnTo>
                <a:lnTo>
                  <a:pt x="1057554" y="0"/>
                </a:lnTo>
                <a:lnTo>
                  <a:pt x="1083507" y="318"/>
                </a:lnTo>
                <a:lnTo>
                  <a:pt x="1135352" y="2865"/>
                </a:lnTo>
                <a:lnTo>
                  <a:pt x="1187010" y="7953"/>
                </a:lnTo>
                <a:lnTo>
                  <a:pt x="1238355" y="15569"/>
                </a:lnTo>
                <a:lnTo>
                  <a:pt x="1289265" y="25696"/>
                </a:lnTo>
                <a:lnTo>
                  <a:pt x="1339616" y="38308"/>
                </a:lnTo>
                <a:lnTo>
                  <a:pt x="1389288" y="53376"/>
                </a:lnTo>
                <a:lnTo>
                  <a:pt x="1438161" y="70863"/>
                </a:lnTo>
                <a:lnTo>
                  <a:pt x="1486116" y="90727"/>
                </a:lnTo>
                <a:lnTo>
                  <a:pt x="1533041" y="112920"/>
                </a:lnTo>
                <a:lnTo>
                  <a:pt x="1578819" y="137389"/>
                </a:lnTo>
                <a:lnTo>
                  <a:pt x="1623341" y="164075"/>
                </a:lnTo>
                <a:lnTo>
                  <a:pt x="1666501" y="192913"/>
                </a:lnTo>
                <a:lnTo>
                  <a:pt x="1708194" y="223834"/>
                </a:lnTo>
                <a:lnTo>
                  <a:pt x="1748318" y="256764"/>
                </a:lnTo>
                <a:lnTo>
                  <a:pt x="1786780" y="291623"/>
                </a:lnTo>
                <a:lnTo>
                  <a:pt x="1823484" y="328327"/>
                </a:lnTo>
                <a:lnTo>
                  <a:pt x="1858343" y="366788"/>
                </a:lnTo>
                <a:lnTo>
                  <a:pt x="1891272" y="406912"/>
                </a:lnTo>
                <a:lnTo>
                  <a:pt x="1922193" y="448605"/>
                </a:lnTo>
                <a:lnTo>
                  <a:pt x="1951031" y="491764"/>
                </a:lnTo>
                <a:lnTo>
                  <a:pt x="1977717" y="536287"/>
                </a:lnTo>
                <a:lnTo>
                  <a:pt x="2002185" y="582065"/>
                </a:lnTo>
                <a:lnTo>
                  <a:pt x="2024378" y="628989"/>
                </a:lnTo>
                <a:lnTo>
                  <a:pt x="2044242" y="676945"/>
                </a:lnTo>
                <a:lnTo>
                  <a:pt x="2061730" y="725818"/>
                </a:lnTo>
                <a:lnTo>
                  <a:pt x="2076799" y="775490"/>
                </a:lnTo>
                <a:lnTo>
                  <a:pt x="2089411" y="825842"/>
                </a:lnTo>
                <a:lnTo>
                  <a:pt x="2099539" y="876752"/>
                </a:lnTo>
                <a:lnTo>
                  <a:pt x="2107155" y="928098"/>
                </a:lnTo>
                <a:lnTo>
                  <a:pt x="2112242" y="979755"/>
                </a:lnTo>
                <a:lnTo>
                  <a:pt x="2114789" y="1031600"/>
                </a:lnTo>
                <a:lnTo>
                  <a:pt x="2115108" y="1057554"/>
                </a:lnTo>
                <a:lnTo>
                  <a:pt x="2114789" y="1083507"/>
                </a:lnTo>
                <a:lnTo>
                  <a:pt x="2112242" y="1135352"/>
                </a:lnTo>
                <a:lnTo>
                  <a:pt x="2107155" y="1187009"/>
                </a:lnTo>
                <a:lnTo>
                  <a:pt x="2099539" y="1238355"/>
                </a:lnTo>
                <a:lnTo>
                  <a:pt x="2089411" y="1289265"/>
                </a:lnTo>
                <a:lnTo>
                  <a:pt x="2076799" y="1339617"/>
                </a:lnTo>
                <a:lnTo>
                  <a:pt x="2061730" y="1389289"/>
                </a:lnTo>
                <a:lnTo>
                  <a:pt x="2044242" y="1438162"/>
                </a:lnTo>
                <a:lnTo>
                  <a:pt x="2024378" y="1486118"/>
                </a:lnTo>
                <a:lnTo>
                  <a:pt x="2002185" y="1533042"/>
                </a:lnTo>
                <a:lnTo>
                  <a:pt x="1977717" y="1578820"/>
                </a:lnTo>
                <a:lnTo>
                  <a:pt x="1951031" y="1623342"/>
                </a:lnTo>
                <a:lnTo>
                  <a:pt x="1922193" y="1666502"/>
                </a:lnTo>
                <a:lnTo>
                  <a:pt x="1891272" y="1708194"/>
                </a:lnTo>
                <a:lnTo>
                  <a:pt x="1858343" y="1748319"/>
                </a:lnTo>
                <a:lnTo>
                  <a:pt x="1823484" y="1786780"/>
                </a:lnTo>
                <a:lnTo>
                  <a:pt x="1786780" y="1823484"/>
                </a:lnTo>
                <a:lnTo>
                  <a:pt x="1748318" y="1858343"/>
                </a:lnTo>
                <a:lnTo>
                  <a:pt x="1708194" y="1891272"/>
                </a:lnTo>
                <a:lnTo>
                  <a:pt x="1666501" y="1922193"/>
                </a:lnTo>
                <a:lnTo>
                  <a:pt x="1623341" y="1951031"/>
                </a:lnTo>
                <a:lnTo>
                  <a:pt x="1578819" y="1977717"/>
                </a:lnTo>
                <a:lnTo>
                  <a:pt x="1533040" y="2002186"/>
                </a:lnTo>
                <a:lnTo>
                  <a:pt x="1486116" y="2024379"/>
                </a:lnTo>
                <a:lnTo>
                  <a:pt x="1438161" y="2044244"/>
                </a:lnTo>
                <a:lnTo>
                  <a:pt x="1389289" y="2061731"/>
                </a:lnTo>
                <a:lnTo>
                  <a:pt x="1339617" y="2076799"/>
                </a:lnTo>
                <a:lnTo>
                  <a:pt x="1289265" y="2089411"/>
                </a:lnTo>
                <a:lnTo>
                  <a:pt x="1238355" y="2099538"/>
                </a:lnTo>
                <a:lnTo>
                  <a:pt x="1187010" y="2107154"/>
                </a:lnTo>
                <a:lnTo>
                  <a:pt x="1135352" y="2112242"/>
                </a:lnTo>
                <a:lnTo>
                  <a:pt x="1083507" y="2114789"/>
                </a:lnTo>
                <a:lnTo>
                  <a:pt x="1057554" y="211510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733576" y="2783409"/>
            <a:ext cx="1537970" cy="1431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900" spc="140" b="1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dirty="0" sz="900" spc="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00" b="1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1019"/>
              </a:lnSpc>
            </a:pPr>
            <a:r>
              <a:rPr dirty="0" sz="900" spc="110" b="1">
                <a:solidFill>
                  <a:srgbClr val="FFFFFF"/>
                </a:solidFill>
                <a:latin typeface="Trebuchet MS"/>
                <a:cs typeface="Trebuchet MS"/>
              </a:rPr>
              <a:t>Globally: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960"/>
              </a:lnSpc>
            </a:pPr>
            <a:r>
              <a:rPr dirty="0" sz="900" spc="125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9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50" b="1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900" spc="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35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900" spc="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10" b="1">
                <a:solidFill>
                  <a:srgbClr val="FFFFFF"/>
                </a:solidFill>
                <a:latin typeface="Trebuchet MS"/>
                <a:cs typeface="Trebuchet MS"/>
              </a:rPr>
              <a:t>TAM:</a:t>
            </a:r>
            <a:endParaRPr sz="900">
              <a:latin typeface="Trebuchet MS"/>
              <a:cs typeface="Trebuchet MS"/>
            </a:endParaRPr>
          </a:p>
          <a:p>
            <a:pPr algn="ctr" marL="3810">
              <a:lnSpc>
                <a:spcPts val="1019"/>
              </a:lnSpc>
            </a:pPr>
            <a:r>
              <a:rPr dirty="0" sz="900" spc="185" b="1">
                <a:solidFill>
                  <a:srgbClr val="FFFFFF"/>
                </a:solidFill>
                <a:latin typeface="Trebuchet MS"/>
                <a:cs typeface="Trebuchet MS"/>
              </a:rPr>
              <a:t>$1B+</a:t>
            </a:r>
            <a:r>
              <a:rPr dirty="0" sz="900" spc="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14" b="1">
                <a:solidFill>
                  <a:srgbClr val="FFFFFF"/>
                </a:solidFill>
                <a:latin typeface="Trebuchet MS"/>
                <a:cs typeface="Trebuchet MS"/>
              </a:rPr>
              <a:t>annually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1019"/>
              </a:lnSpc>
            </a:pPr>
            <a:r>
              <a:rPr dirty="0" sz="900" spc="130" b="1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dirty="0" sz="900" spc="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10" b="1">
                <a:solidFill>
                  <a:srgbClr val="FFFFFF"/>
                </a:solidFill>
                <a:latin typeface="Trebuchet MS"/>
                <a:cs typeface="Trebuchet MS"/>
              </a:rPr>
              <a:t>Rate:</a:t>
            </a:r>
            <a:endParaRPr sz="900">
              <a:latin typeface="Trebuchet MS"/>
              <a:cs typeface="Trebuchet MS"/>
            </a:endParaRPr>
          </a:p>
          <a:p>
            <a:pPr algn="ctr" marL="52069" marR="40640">
              <a:lnSpc>
                <a:spcPts val="1019"/>
              </a:lnSpc>
              <a:spcBef>
                <a:spcPts val="25"/>
              </a:spcBef>
            </a:pPr>
            <a:r>
              <a:rPr dirty="0" sz="900" spc="125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900" spc="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60" b="1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900" spc="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30" b="1">
                <a:solidFill>
                  <a:srgbClr val="FFFFFF"/>
                </a:solidFill>
                <a:latin typeface="Trebuchet MS"/>
                <a:cs typeface="Trebuchet MS"/>
              </a:rPr>
              <a:t>Scraping </a:t>
            </a:r>
            <a:r>
              <a:rPr dirty="0" sz="900" spc="140" b="1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dirty="0" sz="900" spc="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20" b="1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endParaRPr sz="900">
              <a:latin typeface="Trebuchet MS"/>
              <a:cs typeface="Trebuchet MS"/>
            </a:endParaRPr>
          </a:p>
          <a:p>
            <a:pPr algn="ctr" marL="1270">
              <a:lnSpc>
                <a:spcPts val="940"/>
              </a:lnSpc>
            </a:pPr>
            <a:r>
              <a:rPr dirty="0" sz="900" spc="130" b="1">
                <a:solidFill>
                  <a:srgbClr val="FFFFFF"/>
                </a:solidFill>
                <a:latin typeface="Trebuchet MS"/>
                <a:cs typeface="Trebuchet MS"/>
              </a:rPr>
              <a:t>Rate:</a:t>
            </a:r>
            <a:r>
              <a:rPr dirty="0" sz="900" spc="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55" b="1">
                <a:solidFill>
                  <a:srgbClr val="FFFFFF"/>
                </a:solidFill>
                <a:latin typeface="Trebuchet MS"/>
                <a:cs typeface="Trebuchet MS"/>
              </a:rPr>
              <a:t>31.1%</a:t>
            </a:r>
            <a:r>
              <a:rPr dirty="0" sz="900" spc="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20" b="1">
                <a:solidFill>
                  <a:srgbClr val="FFFFFF"/>
                </a:solidFill>
                <a:latin typeface="Trebuchet MS"/>
                <a:cs typeface="Trebuchet MS"/>
              </a:rPr>
              <a:t>CAGR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25285" y="4532441"/>
            <a:ext cx="3157220" cy="435609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969644" marR="5080" indent="-957580">
              <a:lnSpc>
                <a:spcPts val="1540"/>
              </a:lnSpc>
              <a:spcBef>
                <a:spcPts val="275"/>
              </a:spcBef>
            </a:pPr>
            <a:r>
              <a:rPr dirty="0" sz="1400" spc="120">
                <a:latin typeface="Trebuchet MS"/>
                <a:cs typeface="Trebuchet MS"/>
              </a:rPr>
              <a:t>Source: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Source: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Market</a:t>
            </a:r>
            <a:r>
              <a:rPr dirty="0" sz="1400" spc="160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Research </a:t>
            </a:r>
            <a:r>
              <a:rPr dirty="0" sz="1400" spc="90">
                <a:latin typeface="Trebuchet MS"/>
                <a:cs typeface="Trebuchet MS"/>
              </a:rPr>
              <a:t>Future,</a:t>
            </a:r>
            <a:r>
              <a:rPr dirty="0" sz="1400" spc="135">
                <a:latin typeface="Trebuchet MS"/>
                <a:cs typeface="Trebuchet MS"/>
              </a:rPr>
              <a:t> </a:t>
            </a:r>
            <a:r>
              <a:rPr dirty="0" sz="1400" spc="165">
                <a:latin typeface="Trebuchet MS"/>
                <a:cs typeface="Trebuchet MS"/>
              </a:rPr>
              <a:t>2024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3759835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50">
                <a:solidFill>
                  <a:srgbClr val="BF0000"/>
                </a:solidFill>
              </a:rPr>
              <a:t>Market</a:t>
            </a:r>
            <a:r>
              <a:rPr dirty="0" spc="240">
                <a:solidFill>
                  <a:srgbClr val="BF0000"/>
                </a:solidFill>
              </a:rPr>
              <a:t> </a:t>
            </a:r>
            <a:r>
              <a:rPr dirty="0" spc="275">
                <a:solidFill>
                  <a:srgbClr val="BF0000"/>
                </a:solidFill>
              </a:rPr>
              <a:t>Size</a:t>
            </a:r>
            <a:r>
              <a:rPr dirty="0" spc="215">
                <a:solidFill>
                  <a:srgbClr val="BF0000"/>
                </a:solidFill>
              </a:rPr>
              <a:t> </a:t>
            </a:r>
            <a:r>
              <a:rPr dirty="0" spc="420">
                <a:solidFill>
                  <a:srgbClr val="BF0000"/>
                </a:solidFill>
              </a:rPr>
              <a:t>&amp;</a:t>
            </a:r>
            <a:r>
              <a:rPr dirty="0" spc="275">
                <a:solidFill>
                  <a:srgbClr val="BF0000"/>
                </a:solidFill>
              </a:rPr>
              <a:t> </a:t>
            </a:r>
            <a:r>
              <a:rPr dirty="0" spc="385">
                <a:solidFill>
                  <a:srgbClr val="BF0000"/>
                </a:solidFill>
              </a:rPr>
              <a:t>GTM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9" name="object 9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6415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350"/>
              <a:t>Market</a:t>
            </a:r>
            <a:r>
              <a:rPr dirty="0" spc="245"/>
              <a:t> </a:t>
            </a:r>
            <a:r>
              <a:rPr dirty="0" spc="254"/>
              <a:t>Size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5921" y="1315533"/>
            <a:ext cx="5955030" cy="17576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129539">
              <a:lnSpc>
                <a:spcPts val="1670"/>
              </a:lnSpc>
              <a:spcBef>
                <a:spcPts val="330"/>
              </a:spcBef>
            </a:pPr>
            <a:r>
              <a:rPr dirty="0" sz="1400" spc="130" b="1">
                <a:solidFill>
                  <a:srgbClr val="F16629"/>
                </a:solidFill>
                <a:latin typeface="Trebuchet MS"/>
                <a:cs typeface="Trebuchet MS"/>
              </a:rPr>
              <a:t>Total</a:t>
            </a:r>
            <a:r>
              <a:rPr dirty="0" sz="1400" spc="229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Addressable 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Market</a:t>
            </a:r>
            <a:r>
              <a:rPr dirty="0" sz="1400" spc="24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0" b="1">
                <a:solidFill>
                  <a:srgbClr val="F16629"/>
                </a:solidFill>
                <a:latin typeface="Trebuchet MS"/>
                <a:cs typeface="Trebuchet MS"/>
              </a:rPr>
              <a:t>(TAM)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70"/>
              </a:lnSpc>
            </a:pPr>
            <a:r>
              <a:rPr dirty="0" sz="1150" spc="85">
                <a:latin typeface="Trebuchet MS"/>
                <a:cs typeface="Trebuchet MS"/>
              </a:rPr>
              <a:t>Global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web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TAM: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200">
                <a:latin typeface="Trebuchet MS"/>
                <a:cs typeface="Trebuchet MS"/>
              </a:rPr>
              <a:t>$1B+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annually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639"/>
              </a:lnSpc>
            </a:pP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Serviceable</a:t>
            </a:r>
            <a:r>
              <a:rPr dirty="0" sz="1400" spc="204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85" b="1">
                <a:solidFill>
                  <a:srgbClr val="F16629"/>
                </a:solidFill>
                <a:latin typeface="Trebuchet MS"/>
                <a:cs typeface="Trebuchet MS"/>
              </a:rPr>
              <a:t>Available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 Market</a:t>
            </a:r>
            <a:r>
              <a:rPr dirty="0" sz="1400" spc="23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45" b="1">
                <a:solidFill>
                  <a:srgbClr val="F16629"/>
                </a:solidFill>
                <a:latin typeface="Trebuchet MS"/>
                <a:cs typeface="Trebuchet MS"/>
              </a:rPr>
              <a:t>(SAM)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40"/>
              </a:lnSpc>
            </a:pPr>
            <a:r>
              <a:rPr dirty="0" sz="1150" spc="185">
                <a:latin typeface="Trebuchet MS"/>
                <a:cs typeface="Trebuchet MS"/>
              </a:rPr>
              <a:t>SME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web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scraping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market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in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India: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50">
                <a:latin typeface="Trebuchet MS"/>
                <a:cs typeface="Trebuchet MS"/>
              </a:rPr>
              <a:t>$50M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annually.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639"/>
              </a:lnSpc>
            </a:pP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Serviceable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 Obtainable</a:t>
            </a: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Market</a:t>
            </a:r>
            <a:r>
              <a:rPr dirty="0" sz="1400" spc="24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45" b="1">
                <a:solidFill>
                  <a:srgbClr val="F16629"/>
                </a:solidFill>
                <a:latin typeface="Trebuchet MS"/>
                <a:cs typeface="Trebuchet MS"/>
              </a:rPr>
              <a:t>(SOM)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40"/>
              </a:lnSpc>
            </a:pPr>
            <a:r>
              <a:rPr dirty="0" sz="1150" spc="100">
                <a:latin typeface="Trebuchet MS"/>
                <a:cs typeface="Trebuchet MS"/>
              </a:rPr>
              <a:t>10,00,000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5921" y="3210996"/>
            <a:ext cx="5955030" cy="138303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40"/>
              </a:spcBef>
            </a:pPr>
            <a:r>
              <a:rPr dirty="0" sz="1400" spc="225" b="1">
                <a:solidFill>
                  <a:srgbClr val="F16629"/>
                </a:solidFill>
                <a:latin typeface="Trebuchet MS"/>
                <a:cs typeface="Trebuchet MS"/>
              </a:rPr>
              <a:t>Assumptions</a:t>
            </a:r>
            <a:endParaRPr sz="1400">
              <a:latin typeface="Trebuchet MS"/>
              <a:cs typeface="Trebuchet MS"/>
            </a:endParaRPr>
          </a:p>
          <a:p>
            <a:pPr marL="129539" marR="2089150">
              <a:lnSpc>
                <a:spcPts val="1280"/>
              </a:lnSpc>
              <a:spcBef>
                <a:spcPts val="1065"/>
              </a:spcBef>
            </a:pPr>
            <a:r>
              <a:rPr dirty="0" sz="1150" spc="100">
                <a:latin typeface="Trebuchet MS"/>
                <a:cs typeface="Trebuchet MS"/>
              </a:rPr>
              <a:t>Focus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on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India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&amp;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75">
                <a:latin typeface="Trebuchet MS"/>
                <a:cs typeface="Trebuchet MS"/>
              </a:rPr>
              <a:t>SMEs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needing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web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45">
                <a:latin typeface="Trebuchet MS"/>
                <a:cs typeface="Trebuchet MS"/>
              </a:rPr>
              <a:t>tools., </a:t>
            </a:r>
            <a:r>
              <a:rPr dirty="0" sz="1150" spc="95">
                <a:latin typeface="Trebuchet MS"/>
                <a:cs typeface="Trebuchet MS"/>
              </a:rPr>
              <a:t>5000,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255"/>
              </a:lnSpc>
            </a:pPr>
            <a:r>
              <a:rPr dirty="0" sz="1150" spc="114">
                <a:latin typeface="Trebuchet MS"/>
                <a:cs typeface="Trebuchet MS"/>
              </a:rPr>
              <a:t>200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5921" y="4732247"/>
            <a:ext cx="5955030" cy="89535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40"/>
              </a:spcBef>
            </a:pP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Sources</a:t>
            </a:r>
            <a:r>
              <a:rPr dirty="0" sz="1400" spc="18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50" b="1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dirty="0" sz="1400" spc="22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Research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  <a:spcBef>
                <a:spcPts val="1005"/>
              </a:spcBef>
            </a:pPr>
            <a:r>
              <a:rPr dirty="0" sz="1150" spc="95">
                <a:latin typeface="Trebuchet MS"/>
                <a:cs typeface="Trebuchet MS"/>
              </a:rPr>
              <a:t>Source: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Market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Research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Future,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2024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2773" y="2043619"/>
            <a:ext cx="2855396" cy="285539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082874" y="2140742"/>
            <a:ext cx="548640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TAM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066604" y="2937975"/>
            <a:ext cx="581025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290">
                <a:solidFill>
                  <a:srgbClr val="FFFFFF"/>
                </a:solidFill>
                <a:latin typeface="Trebuchet MS"/>
                <a:cs typeface="Trebuchet MS"/>
              </a:rPr>
              <a:t>SAM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58469" y="4085014"/>
            <a:ext cx="597535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285">
                <a:solidFill>
                  <a:srgbClr val="FFFFFF"/>
                </a:solidFill>
                <a:latin typeface="Trebuchet MS"/>
                <a:cs typeface="Trebuchet MS"/>
              </a:rPr>
              <a:t>SOM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66170" y="1738555"/>
            <a:ext cx="2033905" cy="1627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29539" marR="128270">
              <a:lnSpc>
                <a:spcPts val="1670"/>
              </a:lnSpc>
            </a:pPr>
            <a:r>
              <a:rPr dirty="0" sz="1500" spc="245" b="1">
                <a:solidFill>
                  <a:srgbClr val="F16629"/>
                </a:solidFill>
                <a:latin typeface="Trebuchet MS"/>
                <a:cs typeface="Trebuchet MS"/>
              </a:rPr>
              <a:t>Revenue</a:t>
            </a:r>
            <a:r>
              <a:rPr dirty="0" sz="15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245" b="1">
                <a:solidFill>
                  <a:srgbClr val="F16629"/>
                </a:solidFill>
                <a:latin typeface="Trebuchet MS"/>
                <a:cs typeface="Trebuchet MS"/>
              </a:rPr>
              <a:t>Model </a:t>
            </a:r>
            <a:r>
              <a:rPr dirty="0" sz="1500" spc="225" b="1">
                <a:solidFill>
                  <a:srgbClr val="F16629"/>
                </a:solidFill>
                <a:latin typeface="Trebuchet MS"/>
                <a:cs typeface="Trebuchet MS"/>
              </a:rPr>
              <a:t>(Primary)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1000" spc="135">
                <a:latin typeface="Trebuchet MS"/>
                <a:cs typeface="Trebuchet MS"/>
              </a:rPr>
              <a:t>Freemium</a:t>
            </a:r>
            <a:r>
              <a:rPr dirty="0" sz="1000" spc="17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Model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366170" y="3975689"/>
            <a:ext cx="2033905" cy="1627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29539" marR="128270">
              <a:lnSpc>
                <a:spcPts val="1670"/>
              </a:lnSpc>
            </a:pPr>
            <a:r>
              <a:rPr dirty="0" sz="1500" spc="245" b="1">
                <a:solidFill>
                  <a:srgbClr val="F16629"/>
                </a:solidFill>
                <a:latin typeface="Trebuchet MS"/>
                <a:cs typeface="Trebuchet MS"/>
              </a:rPr>
              <a:t>Revenue</a:t>
            </a:r>
            <a:r>
              <a:rPr dirty="0" sz="15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245" b="1">
                <a:solidFill>
                  <a:srgbClr val="F16629"/>
                </a:solidFill>
                <a:latin typeface="Trebuchet MS"/>
                <a:cs typeface="Trebuchet MS"/>
              </a:rPr>
              <a:t>Model </a:t>
            </a:r>
            <a:r>
              <a:rPr dirty="0" sz="1500" spc="229" b="1">
                <a:solidFill>
                  <a:srgbClr val="F16629"/>
                </a:solidFill>
                <a:latin typeface="Trebuchet MS"/>
                <a:cs typeface="Trebuchet MS"/>
              </a:rPr>
              <a:t>(Secondary)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1000" spc="120">
                <a:latin typeface="Trebuchet MS"/>
                <a:cs typeface="Trebuchet MS"/>
              </a:rPr>
              <a:t>Subscription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Model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5061585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40">
                <a:solidFill>
                  <a:srgbClr val="BF0000"/>
                </a:solidFill>
              </a:rPr>
              <a:t>Revenue</a:t>
            </a:r>
            <a:r>
              <a:rPr dirty="0" spc="229">
                <a:solidFill>
                  <a:srgbClr val="BF0000"/>
                </a:solidFill>
              </a:rPr>
              <a:t> </a:t>
            </a:r>
            <a:r>
              <a:rPr dirty="0" spc="400">
                <a:solidFill>
                  <a:srgbClr val="BF0000"/>
                </a:solidFill>
              </a:rPr>
              <a:t>Models</a:t>
            </a:r>
            <a:r>
              <a:rPr dirty="0" spc="27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/</a:t>
            </a:r>
            <a:r>
              <a:rPr dirty="0" spc="245">
                <a:solidFill>
                  <a:srgbClr val="BF0000"/>
                </a:solidFill>
              </a:rPr>
              <a:t> </a:t>
            </a:r>
            <a:r>
              <a:rPr dirty="0" spc="305">
                <a:solidFill>
                  <a:srgbClr val="BF0000"/>
                </a:solidFill>
              </a:rPr>
              <a:t>Pricing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310"/>
              <a:t>Lean</a:t>
            </a:r>
            <a:r>
              <a:rPr dirty="0" spc="250"/>
              <a:t> </a:t>
            </a:r>
            <a:r>
              <a:rPr dirty="0" spc="370"/>
              <a:t>Canvas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838148" y="1707616"/>
            <a:ext cx="264795" cy="224790"/>
          </a:xfrm>
          <a:custGeom>
            <a:avLst/>
            <a:gdLst/>
            <a:ahLst/>
            <a:cxnLst/>
            <a:rect l="l" t="t" r="r" b="b"/>
            <a:pathLst>
              <a:path w="264794" h="224789">
                <a:moveTo>
                  <a:pt x="234329" y="224486"/>
                </a:moveTo>
                <a:lnTo>
                  <a:pt x="30169" y="224486"/>
                </a:lnTo>
                <a:lnTo>
                  <a:pt x="21895" y="223344"/>
                </a:lnTo>
                <a:lnTo>
                  <a:pt x="0" y="192241"/>
                </a:lnTo>
                <a:lnTo>
                  <a:pt x="1727" y="184300"/>
                </a:lnTo>
                <a:lnTo>
                  <a:pt x="5638" y="176993"/>
                </a:lnTo>
                <a:lnTo>
                  <a:pt x="23951" y="148038"/>
                </a:lnTo>
                <a:lnTo>
                  <a:pt x="90306" y="40137"/>
                </a:lnTo>
                <a:lnTo>
                  <a:pt x="112587" y="7193"/>
                </a:lnTo>
                <a:lnTo>
                  <a:pt x="132245" y="0"/>
                </a:lnTo>
                <a:lnTo>
                  <a:pt x="139379" y="845"/>
                </a:lnTo>
                <a:lnTo>
                  <a:pt x="146023" y="3288"/>
                </a:lnTo>
                <a:lnTo>
                  <a:pt x="151911" y="7193"/>
                </a:lnTo>
                <a:lnTo>
                  <a:pt x="156776" y="12421"/>
                </a:lnTo>
                <a:lnTo>
                  <a:pt x="178123" y="46792"/>
                </a:lnTo>
                <a:lnTo>
                  <a:pt x="127035" y="46792"/>
                </a:lnTo>
                <a:lnTo>
                  <a:pt x="122794" y="50982"/>
                </a:lnTo>
                <a:lnTo>
                  <a:pt x="122794" y="154882"/>
                </a:lnTo>
                <a:lnTo>
                  <a:pt x="127035" y="159072"/>
                </a:lnTo>
                <a:lnTo>
                  <a:pt x="247670" y="159072"/>
                </a:lnTo>
                <a:lnTo>
                  <a:pt x="253516" y="168435"/>
                </a:lnTo>
                <a:lnTo>
                  <a:pt x="127035" y="168435"/>
                </a:lnTo>
                <a:lnTo>
                  <a:pt x="122794" y="172625"/>
                </a:lnTo>
                <a:lnTo>
                  <a:pt x="122794" y="182956"/>
                </a:lnTo>
                <a:lnTo>
                  <a:pt x="127035" y="187146"/>
                </a:lnTo>
                <a:lnTo>
                  <a:pt x="263390" y="187146"/>
                </a:lnTo>
                <a:lnTo>
                  <a:pt x="264498" y="192241"/>
                </a:lnTo>
                <a:lnTo>
                  <a:pt x="242602" y="223344"/>
                </a:lnTo>
                <a:lnTo>
                  <a:pt x="234329" y="224486"/>
                </a:lnTo>
                <a:close/>
              </a:path>
              <a:path w="264794" h="224789">
                <a:moveTo>
                  <a:pt x="247670" y="159072"/>
                </a:moveTo>
                <a:lnTo>
                  <a:pt x="137463" y="159072"/>
                </a:lnTo>
                <a:lnTo>
                  <a:pt x="141704" y="154882"/>
                </a:lnTo>
                <a:lnTo>
                  <a:pt x="141704" y="50982"/>
                </a:lnTo>
                <a:lnTo>
                  <a:pt x="137463" y="46792"/>
                </a:lnTo>
                <a:lnTo>
                  <a:pt x="178123" y="46792"/>
                </a:lnTo>
                <a:lnTo>
                  <a:pt x="242175" y="150272"/>
                </a:lnTo>
                <a:lnTo>
                  <a:pt x="247670" y="159072"/>
                </a:lnTo>
                <a:close/>
              </a:path>
              <a:path w="264794" h="224789">
                <a:moveTo>
                  <a:pt x="263390" y="187146"/>
                </a:moveTo>
                <a:lnTo>
                  <a:pt x="137463" y="187146"/>
                </a:lnTo>
                <a:lnTo>
                  <a:pt x="141704" y="182956"/>
                </a:lnTo>
                <a:lnTo>
                  <a:pt x="141704" y="172625"/>
                </a:lnTo>
                <a:lnTo>
                  <a:pt x="137463" y="168435"/>
                </a:lnTo>
                <a:lnTo>
                  <a:pt x="253516" y="168435"/>
                </a:lnTo>
                <a:lnTo>
                  <a:pt x="258860" y="176993"/>
                </a:lnTo>
                <a:lnTo>
                  <a:pt x="262771" y="184300"/>
                </a:lnTo>
                <a:lnTo>
                  <a:pt x="263390" y="187146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438721" y="1399219"/>
            <a:ext cx="314960" cy="361950"/>
          </a:xfrm>
          <a:custGeom>
            <a:avLst/>
            <a:gdLst/>
            <a:ahLst/>
            <a:cxnLst/>
            <a:rect l="l" t="t" r="r" b="b"/>
            <a:pathLst>
              <a:path w="314960" h="361950">
                <a:moveTo>
                  <a:pt x="160424" y="36882"/>
                </a:moveTo>
                <a:lnTo>
                  <a:pt x="155856" y="36882"/>
                </a:lnTo>
                <a:lnTo>
                  <a:pt x="154016" y="35074"/>
                </a:lnTo>
                <a:lnTo>
                  <a:pt x="154115" y="1769"/>
                </a:lnTo>
                <a:lnTo>
                  <a:pt x="155913" y="0"/>
                </a:lnTo>
                <a:lnTo>
                  <a:pt x="160364" y="0"/>
                </a:lnTo>
                <a:lnTo>
                  <a:pt x="162224" y="1769"/>
                </a:lnTo>
                <a:lnTo>
                  <a:pt x="162244" y="35074"/>
                </a:lnTo>
                <a:lnTo>
                  <a:pt x="160424" y="36882"/>
                </a:lnTo>
                <a:close/>
              </a:path>
              <a:path w="314960" h="361950">
                <a:moveTo>
                  <a:pt x="125044" y="41305"/>
                </a:moveTo>
                <a:lnTo>
                  <a:pt x="122800" y="40016"/>
                </a:lnTo>
                <a:lnTo>
                  <a:pt x="122274" y="37901"/>
                </a:lnTo>
                <a:lnTo>
                  <a:pt x="114389" y="9922"/>
                </a:lnTo>
                <a:lnTo>
                  <a:pt x="113642" y="7441"/>
                </a:lnTo>
                <a:lnTo>
                  <a:pt x="115643" y="4961"/>
                </a:lnTo>
                <a:lnTo>
                  <a:pt x="120038" y="4961"/>
                </a:lnTo>
                <a:lnTo>
                  <a:pt x="121749" y="6249"/>
                </a:lnTo>
                <a:lnTo>
                  <a:pt x="122194" y="7941"/>
                </a:lnTo>
                <a:lnTo>
                  <a:pt x="130078" y="35920"/>
                </a:lnTo>
                <a:lnTo>
                  <a:pt x="130714" y="37901"/>
                </a:lnTo>
                <a:lnTo>
                  <a:pt x="129572" y="40016"/>
                </a:lnTo>
                <a:lnTo>
                  <a:pt x="129471" y="40189"/>
                </a:lnTo>
                <a:lnTo>
                  <a:pt x="125044" y="41305"/>
                </a:lnTo>
                <a:close/>
              </a:path>
              <a:path w="314960" h="361950">
                <a:moveTo>
                  <a:pt x="96497" y="53150"/>
                </a:moveTo>
                <a:lnTo>
                  <a:pt x="93970" y="52477"/>
                </a:lnTo>
                <a:lnTo>
                  <a:pt x="92898" y="50573"/>
                </a:lnTo>
                <a:lnTo>
                  <a:pt x="77654" y="25479"/>
                </a:lnTo>
                <a:lnTo>
                  <a:pt x="76078" y="22979"/>
                </a:lnTo>
                <a:lnTo>
                  <a:pt x="78005" y="19614"/>
                </a:lnTo>
                <a:lnTo>
                  <a:pt x="82507" y="19614"/>
                </a:lnTo>
                <a:lnTo>
                  <a:pt x="83922" y="20364"/>
                </a:lnTo>
                <a:lnTo>
                  <a:pt x="84670" y="21633"/>
                </a:lnTo>
                <a:lnTo>
                  <a:pt x="99894" y="46708"/>
                </a:lnTo>
                <a:lnTo>
                  <a:pt x="101087" y="48573"/>
                </a:lnTo>
                <a:lnTo>
                  <a:pt x="100548" y="50573"/>
                </a:lnTo>
                <a:lnTo>
                  <a:pt x="100439" y="50977"/>
                </a:lnTo>
                <a:lnTo>
                  <a:pt x="98478" y="52073"/>
                </a:lnTo>
                <a:lnTo>
                  <a:pt x="96497" y="53150"/>
                </a:lnTo>
                <a:close/>
              </a:path>
              <a:path w="314960" h="361950">
                <a:moveTo>
                  <a:pt x="200172" y="67649"/>
                </a:moveTo>
                <a:lnTo>
                  <a:pt x="190650" y="33901"/>
                </a:lnTo>
                <a:lnTo>
                  <a:pt x="197241" y="32619"/>
                </a:lnTo>
                <a:lnTo>
                  <a:pt x="203727" y="31709"/>
                </a:lnTo>
                <a:lnTo>
                  <a:pt x="210104" y="31159"/>
                </a:lnTo>
                <a:lnTo>
                  <a:pt x="216346" y="30960"/>
                </a:lnTo>
                <a:lnTo>
                  <a:pt x="216050" y="30960"/>
                </a:lnTo>
                <a:lnTo>
                  <a:pt x="230785" y="31886"/>
                </a:lnTo>
                <a:lnTo>
                  <a:pt x="244367" y="34649"/>
                </a:lnTo>
                <a:lnTo>
                  <a:pt x="256979" y="39153"/>
                </a:lnTo>
                <a:lnTo>
                  <a:pt x="268507" y="45285"/>
                </a:lnTo>
                <a:lnTo>
                  <a:pt x="265380" y="50627"/>
                </a:lnTo>
                <a:lnTo>
                  <a:pt x="263564" y="56342"/>
                </a:lnTo>
                <a:lnTo>
                  <a:pt x="263510" y="56510"/>
                </a:lnTo>
                <a:lnTo>
                  <a:pt x="263326" y="58838"/>
                </a:lnTo>
                <a:lnTo>
                  <a:pt x="263210" y="60303"/>
                </a:lnTo>
                <a:lnTo>
                  <a:pt x="263123" y="61400"/>
                </a:lnTo>
                <a:lnTo>
                  <a:pt x="263017" y="62732"/>
                </a:lnTo>
                <a:lnTo>
                  <a:pt x="263192" y="63842"/>
                </a:lnTo>
                <a:lnTo>
                  <a:pt x="263243" y="64169"/>
                </a:lnTo>
                <a:lnTo>
                  <a:pt x="209281" y="64169"/>
                </a:lnTo>
                <a:lnTo>
                  <a:pt x="204109" y="65476"/>
                </a:lnTo>
                <a:lnTo>
                  <a:pt x="201971" y="66438"/>
                </a:lnTo>
                <a:lnTo>
                  <a:pt x="200172" y="67649"/>
                </a:lnTo>
                <a:close/>
              </a:path>
              <a:path w="314960" h="361950">
                <a:moveTo>
                  <a:pt x="289913" y="82307"/>
                </a:moveTo>
                <a:lnTo>
                  <a:pt x="281999" y="79723"/>
                </a:lnTo>
                <a:lnTo>
                  <a:pt x="275689" y="74495"/>
                </a:lnTo>
                <a:lnTo>
                  <a:pt x="271821" y="67072"/>
                </a:lnTo>
                <a:lnTo>
                  <a:pt x="271778" y="66438"/>
                </a:lnTo>
                <a:lnTo>
                  <a:pt x="271655" y="64587"/>
                </a:lnTo>
                <a:lnTo>
                  <a:pt x="271531" y="62732"/>
                </a:lnTo>
                <a:lnTo>
                  <a:pt x="271442" y="61400"/>
                </a:lnTo>
                <a:lnTo>
                  <a:pt x="271368" y="60303"/>
                </a:lnTo>
                <a:lnTo>
                  <a:pt x="291283" y="40920"/>
                </a:lnTo>
                <a:lnTo>
                  <a:pt x="294466" y="40920"/>
                </a:lnTo>
                <a:lnTo>
                  <a:pt x="304393" y="42208"/>
                </a:lnTo>
                <a:lnTo>
                  <a:pt x="311691" y="47997"/>
                </a:lnTo>
                <a:lnTo>
                  <a:pt x="311934" y="48862"/>
                </a:lnTo>
                <a:lnTo>
                  <a:pt x="299783" y="48862"/>
                </a:lnTo>
                <a:lnTo>
                  <a:pt x="298408" y="49612"/>
                </a:lnTo>
                <a:lnTo>
                  <a:pt x="297798" y="50627"/>
                </a:lnTo>
                <a:lnTo>
                  <a:pt x="291791" y="60303"/>
                </a:lnTo>
                <a:lnTo>
                  <a:pt x="283084" y="60303"/>
                </a:lnTo>
                <a:lnTo>
                  <a:pt x="280576" y="60957"/>
                </a:lnTo>
                <a:lnTo>
                  <a:pt x="278423" y="64587"/>
                </a:lnTo>
                <a:lnTo>
                  <a:pt x="278589" y="65476"/>
                </a:lnTo>
                <a:lnTo>
                  <a:pt x="279080" y="67072"/>
                </a:lnTo>
                <a:lnTo>
                  <a:pt x="281062" y="68111"/>
                </a:lnTo>
                <a:lnTo>
                  <a:pt x="291009" y="73437"/>
                </a:lnTo>
                <a:lnTo>
                  <a:pt x="310665" y="73437"/>
                </a:lnTo>
                <a:lnTo>
                  <a:pt x="306383" y="78113"/>
                </a:lnTo>
                <a:lnTo>
                  <a:pt x="298590" y="81782"/>
                </a:lnTo>
                <a:lnTo>
                  <a:pt x="289913" y="82307"/>
                </a:lnTo>
                <a:close/>
              </a:path>
              <a:path w="314960" h="361950">
                <a:moveTo>
                  <a:pt x="310665" y="73437"/>
                </a:moveTo>
                <a:lnTo>
                  <a:pt x="291009" y="73437"/>
                </a:lnTo>
                <a:lnTo>
                  <a:pt x="293434" y="72822"/>
                </a:lnTo>
                <a:lnTo>
                  <a:pt x="304655" y="54746"/>
                </a:lnTo>
                <a:lnTo>
                  <a:pt x="306272" y="52208"/>
                </a:lnTo>
                <a:lnTo>
                  <a:pt x="304348" y="48862"/>
                </a:lnTo>
                <a:lnTo>
                  <a:pt x="311934" y="48862"/>
                </a:lnTo>
                <a:lnTo>
                  <a:pt x="314036" y="56342"/>
                </a:lnTo>
                <a:lnTo>
                  <a:pt x="314204" y="58838"/>
                </a:lnTo>
                <a:lnTo>
                  <a:pt x="314302" y="60303"/>
                </a:lnTo>
                <a:lnTo>
                  <a:pt x="314376" y="61400"/>
                </a:lnTo>
                <a:lnTo>
                  <a:pt x="314466" y="62732"/>
                </a:lnTo>
                <a:lnTo>
                  <a:pt x="314591" y="64587"/>
                </a:lnTo>
                <a:lnTo>
                  <a:pt x="311878" y="72113"/>
                </a:lnTo>
                <a:lnTo>
                  <a:pt x="310665" y="73437"/>
                </a:lnTo>
                <a:close/>
              </a:path>
              <a:path w="314960" h="361950">
                <a:moveTo>
                  <a:pt x="289593" y="63842"/>
                </a:moveTo>
                <a:lnTo>
                  <a:pt x="285044" y="61400"/>
                </a:lnTo>
                <a:lnTo>
                  <a:pt x="283084" y="60303"/>
                </a:lnTo>
                <a:lnTo>
                  <a:pt x="291791" y="60303"/>
                </a:lnTo>
                <a:lnTo>
                  <a:pt x="289593" y="63842"/>
                </a:lnTo>
                <a:close/>
              </a:path>
              <a:path w="314960" h="361950">
                <a:moveTo>
                  <a:pt x="307338" y="100858"/>
                </a:moveTo>
                <a:lnTo>
                  <a:pt x="211675" y="100858"/>
                </a:lnTo>
                <a:lnTo>
                  <a:pt x="214197" y="100666"/>
                </a:lnTo>
                <a:lnTo>
                  <a:pt x="214019" y="100666"/>
                </a:lnTo>
                <a:lnTo>
                  <a:pt x="216184" y="100128"/>
                </a:lnTo>
                <a:lnTo>
                  <a:pt x="222983" y="96907"/>
                </a:lnTo>
                <a:lnTo>
                  <a:pt x="227801" y="91628"/>
                </a:lnTo>
                <a:lnTo>
                  <a:pt x="230198" y="85022"/>
                </a:lnTo>
                <a:lnTo>
                  <a:pt x="229853" y="79723"/>
                </a:lnTo>
                <a:lnTo>
                  <a:pt x="229730" y="77821"/>
                </a:lnTo>
                <a:lnTo>
                  <a:pt x="227687" y="70553"/>
                </a:lnTo>
                <a:lnTo>
                  <a:pt x="221238" y="65476"/>
                </a:lnTo>
                <a:lnTo>
                  <a:pt x="211392" y="64169"/>
                </a:lnTo>
                <a:lnTo>
                  <a:pt x="263243" y="64169"/>
                </a:lnTo>
                <a:lnTo>
                  <a:pt x="264018" y="69091"/>
                </a:lnTo>
                <a:lnTo>
                  <a:pt x="269308" y="79192"/>
                </a:lnTo>
                <a:lnTo>
                  <a:pt x="277979" y="86355"/>
                </a:lnTo>
                <a:lnTo>
                  <a:pt x="288833" y="89919"/>
                </a:lnTo>
                <a:lnTo>
                  <a:pt x="304187" y="89919"/>
                </a:lnTo>
                <a:lnTo>
                  <a:pt x="306314" y="95744"/>
                </a:lnTo>
                <a:lnTo>
                  <a:pt x="307192" y="100128"/>
                </a:lnTo>
                <a:lnTo>
                  <a:pt x="307300" y="100666"/>
                </a:lnTo>
                <a:lnTo>
                  <a:pt x="307338" y="100858"/>
                </a:lnTo>
                <a:close/>
              </a:path>
              <a:path w="314960" h="361950">
                <a:moveTo>
                  <a:pt x="304187" y="89919"/>
                </a:moveTo>
                <a:lnTo>
                  <a:pt x="288833" y="89919"/>
                </a:lnTo>
                <a:lnTo>
                  <a:pt x="300673" y="89224"/>
                </a:lnTo>
                <a:lnTo>
                  <a:pt x="301683" y="88955"/>
                </a:lnTo>
                <a:lnTo>
                  <a:pt x="302654" y="88667"/>
                </a:lnTo>
                <a:lnTo>
                  <a:pt x="303604" y="88321"/>
                </a:lnTo>
                <a:lnTo>
                  <a:pt x="304187" y="89919"/>
                </a:lnTo>
                <a:close/>
              </a:path>
              <a:path w="314960" h="361950">
                <a:moveTo>
                  <a:pt x="219095" y="134798"/>
                </a:moveTo>
                <a:lnTo>
                  <a:pt x="209526" y="100858"/>
                </a:lnTo>
                <a:lnTo>
                  <a:pt x="209472" y="100666"/>
                </a:lnTo>
                <a:lnTo>
                  <a:pt x="211675" y="100858"/>
                </a:lnTo>
                <a:lnTo>
                  <a:pt x="307338" y="100858"/>
                </a:lnTo>
                <a:lnTo>
                  <a:pt x="307870" y="103512"/>
                </a:lnTo>
                <a:lnTo>
                  <a:pt x="308760" y="111973"/>
                </a:lnTo>
                <a:lnTo>
                  <a:pt x="275602" y="120415"/>
                </a:lnTo>
                <a:lnTo>
                  <a:pt x="271843" y="120857"/>
                </a:lnTo>
                <a:lnTo>
                  <a:pt x="271010" y="124357"/>
                </a:lnTo>
                <a:lnTo>
                  <a:pt x="257387" y="124357"/>
                </a:lnTo>
                <a:lnTo>
                  <a:pt x="253828" y="125953"/>
                </a:lnTo>
                <a:lnTo>
                  <a:pt x="219095" y="134798"/>
                </a:lnTo>
                <a:close/>
              </a:path>
              <a:path w="314960" h="361950">
                <a:moveTo>
                  <a:pt x="265514" y="148375"/>
                </a:moveTo>
                <a:lnTo>
                  <a:pt x="259510" y="145067"/>
                </a:lnTo>
                <a:lnTo>
                  <a:pt x="257104" y="136587"/>
                </a:lnTo>
                <a:lnTo>
                  <a:pt x="257556" y="133972"/>
                </a:lnTo>
                <a:lnTo>
                  <a:pt x="257589" y="133780"/>
                </a:lnTo>
                <a:lnTo>
                  <a:pt x="259085" y="131318"/>
                </a:lnTo>
                <a:lnTo>
                  <a:pt x="261006" y="128049"/>
                </a:lnTo>
                <a:lnTo>
                  <a:pt x="257387" y="124357"/>
                </a:lnTo>
                <a:lnTo>
                  <a:pt x="271010" y="124357"/>
                </a:lnTo>
                <a:lnTo>
                  <a:pt x="270731" y="125530"/>
                </a:lnTo>
                <a:lnTo>
                  <a:pt x="274127" y="127588"/>
                </a:lnTo>
                <a:lnTo>
                  <a:pt x="276573" y="128934"/>
                </a:lnTo>
                <a:lnTo>
                  <a:pt x="278474" y="131145"/>
                </a:lnTo>
                <a:lnTo>
                  <a:pt x="280859" y="139626"/>
                </a:lnTo>
                <a:lnTo>
                  <a:pt x="277402" y="145337"/>
                </a:lnTo>
                <a:lnTo>
                  <a:pt x="265514" y="148375"/>
                </a:lnTo>
                <a:close/>
              </a:path>
              <a:path w="314960" h="361950">
                <a:moveTo>
                  <a:pt x="72095" y="71534"/>
                </a:moveTo>
                <a:lnTo>
                  <a:pt x="69547" y="71534"/>
                </a:lnTo>
                <a:lnTo>
                  <a:pt x="46419" y="49535"/>
                </a:lnTo>
                <a:lnTo>
                  <a:pt x="43811" y="47131"/>
                </a:lnTo>
                <a:lnTo>
                  <a:pt x="45590" y="42920"/>
                </a:lnTo>
                <a:lnTo>
                  <a:pt x="50321" y="42920"/>
                </a:lnTo>
                <a:lnTo>
                  <a:pt x="51372" y="43343"/>
                </a:lnTo>
                <a:lnTo>
                  <a:pt x="52140" y="44093"/>
                </a:lnTo>
                <a:lnTo>
                  <a:pt x="73692" y="64572"/>
                </a:lnTo>
                <a:lnTo>
                  <a:pt x="75269" y="66091"/>
                </a:lnTo>
                <a:lnTo>
                  <a:pt x="75269" y="68514"/>
                </a:lnTo>
                <a:lnTo>
                  <a:pt x="72095" y="71534"/>
                </a:lnTo>
                <a:close/>
              </a:path>
              <a:path w="314960" h="361950">
                <a:moveTo>
                  <a:pt x="88814" y="161855"/>
                </a:moveTo>
                <a:lnTo>
                  <a:pt x="61218" y="161855"/>
                </a:lnTo>
                <a:lnTo>
                  <a:pt x="62453" y="126584"/>
                </a:lnTo>
                <a:lnTo>
                  <a:pt x="62557" y="123591"/>
                </a:lnTo>
                <a:lnTo>
                  <a:pt x="79759" y="90607"/>
                </a:lnTo>
                <a:lnTo>
                  <a:pt x="110900" y="67109"/>
                </a:lnTo>
                <a:lnTo>
                  <a:pt x="154141" y="57284"/>
                </a:lnTo>
                <a:lnTo>
                  <a:pt x="154251" y="80475"/>
                </a:lnTo>
                <a:lnTo>
                  <a:pt x="154299" y="102205"/>
                </a:lnTo>
                <a:lnTo>
                  <a:pt x="157695" y="104070"/>
                </a:lnTo>
                <a:lnTo>
                  <a:pt x="180096" y="104070"/>
                </a:lnTo>
                <a:lnTo>
                  <a:pt x="180096" y="115261"/>
                </a:lnTo>
                <a:lnTo>
                  <a:pt x="179692" y="115646"/>
                </a:lnTo>
                <a:lnTo>
                  <a:pt x="156220" y="115646"/>
                </a:lnTo>
                <a:lnTo>
                  <a:pt x="154419" y="117300"/>
                </a:lnTo>
                <a:lnTo>
                  <a:pt x="154313" y="119915"/>
                </a:lnTo>
                <a:lnTo>
                  <a:pt x="154199" y="137337"/>
                </a:lnTo>
                <a:lnTo>
                  <a:pt x="106787" y="137337"/>
                </a:lnTo>
                <a:lnTo>
                  <a:pt x="99352" y="138774"/>
                </a:lnTo>
                <a:lnTo>
                  <a:pt x="93265" y="142685"/>
                </a:lnTo>
                <a:lnTo>
                  <a:pt x="89152" y="148475"/>
                </a:lnTo>
                <a:lnTo>
                  <a:pt x="87642" y="155548"/>
                </a:lnTo>
                <a:lnTo>
                  <a:pt x="87642" y="157759"/>
                </a:lnTo>
                <a:lnTo>
                  <a:pt x="88046" y="159874"/>
                </a:lnTo>
                <a:lnTo>
                  <a:pt x="88814" y="161855"/>
                </a:lnTo>
                <a:close/>
              </a:path>
              <a:path w="314960" h="361950">
                <a:moveTo>
                  <a:pt x="53838" y="97474"/>
                </a:moveTo>
                <a:lnTo>
                  <a:pt x="22785" y="80475"/>
                </a:lnTo>
                <a:lnTo>
                  <a:pt x="19085" y="78494"/>
                </a:lnTo>
                <a:lnTo>
                  <a:pt x="20459" y="73803"/>
                </a:lnTo>
                <a:lnTo>
                  <a:pt x="20555" y="73476"/>
                </a:lnTo>
                <a:lnTo>
                  <a:pt x="20662" y="73110"/>
                </a:lnTo>
                <a:lnTo>
                  <a:pt x="24907" y="73264"/>
                </a:lnTo>
                <a:lnTo>
                  <a:pt x="25528" y="73264"/>
                </a:lnTo>
                <a:lnTo>
                  <a:pt x="26262" y="73476"/>
                </a:lnTo>
                <a:lnTo>
                  <a:pt x="26828" y="73803"/>
                </a:lnTo>
                <a:lnTo>
                  <a:pt x="57862" y="90859"/>
                </a:lnTo>
                <a:lnTo>
                  <a:pt x="53838" y="97474"/>
                </a:lnTo>
                <a:close/>
              </a:path>
              <a:path w="314960" h="361950">
                <a:moveTo>
                  <a:pt x="180096" y="104070"/>
                </a:moveTo>
                <a:lnTo>
                  <a:pt x="157695" y="104070"/>
                </a:lnTo>
                <a:lnTo>
                  <a:pt x="160525" y="102512"/>
                </a:lnTo>
                <a:lnTo>
                  <a:pt x="160950" y="102205"/>
                </a:lnTo>
                <a:lnTo>
                  <a:pt x="163235" y="100070"/>
                </a:lnTo>
                <a:lnTo>
                  <a:pt x="165964" y="98897"/>
                </a:lnTo>
                <a:lnTo>
                  <a:pt x="175203" y="98897"/>
                </a:lnTo>
                <a:lnTo>
                  <a:pt x="180096" y="103551"/>
                </a:lnTo>
                <a:lnTo>
                  <a:pt x="180096" y="104070"/>
                </a:lnTo>
                <a:close/>
              </a:path>
              <a:path w="314960" h="361950">
                <a:moveTo>
                  <a:pt x="42982" y="124914"/>
                </a:moveTo>
                <a:lnTo>
                  <a:pt x="37535" y="123591"/>
                </a:lnTo>
                <a:lnTo>
                  <a:pt x="8390" y="116165"/>
                </a:lnTo>
                <a:lnTo>
                  <a:pt x="3821" y="115069"/>
                </a:lnTo>
                <a:lnTo>
                  <a:pt x="4582" y="108569"/>
                </a:lnTo>
                <a:lnTo>
                  <a:pt x="9869" y="108569"/>
                </a:lnTo>
                <a:lnTo>
                  <a:pt x="39682" y="116165"/>
                </a:lnTo>
                <a:lnTo>
                  <a:pt x="45044" y="117588"/>
                </a:lnTo>
                <a:lnTo>
                  <a:pt x="42982" y="124914"/>
                </a:lnTo>
                <a:close/>
              </a:path>
              <a:path w="314960" h="361950">
                <a:moveTo>
                  <a:pt x="175203" y="119915"/>
                </a:moveTo>
                <a:lnTo>
                  <a:pt x="166105" y="119915"/>
                </a:lnTo>
                <a:lnTo>
                  <a:pt x="163477" y="118838"/>
                </a:lnTo>
                <a:lnTo>
                  <a:pt x="161496" y="117088"/>
                </a:lnTo>
                <a:lnTo>
                  <a:pt x="160728" y="116165"/>
                </a:lnTo>
                <a:lnTo>
                  <a:pt x="159556" y="115646"/>
                </a:lnTo>
                <a:lnTo>
                  <a:pt x="179692" y="115646"/>
                </a:lnTo>
                <a:lnTo>
                  <a:pt x="175203" y="119915"/>
                </a:lnTo>
                <a:close/>
              </a:path>
              <a:path w="314960" h="361950">
                <a:moveTo>
                  <a:pt x="154117" y="161855"/>
                </a:moveTo>
                <a:lnTo>
                  <a:pt x="124761" y="161855"/>
                </a:lnTo>
                <a:lnTo>
                  <a:pt x="125509" y="159874"/>
                </a:lnTo>
                <a:lnTo>
                  <a:pt x="125934" y="157759"/>
                </a:lnTo>
                <a:lnTo>
                  <a:pt x="125934" y="155548"/>
                </a:lnTo>
                <a:lnTo>
                  <a:pt x="124424" y="148475"/>
                </a:lnTo>
                <a:lnTo>
                  <a:pt x="120311" y="142685"/>
                </a:lnTo>
                <a:lnTo>
                  <a:pt x="114223" y="138774"/>
                </a:lnTo>
                <a:lnTo>
                  <a:pt x="106787" y="137337"/>
                </a:lnTo>
                <a:lnTo>
                  <a:pt x="154199" y="137337"/>
                </a:lnTo>
                <a:lnTo>
                  <a:pt x="154117" y="161855"/>
                </a:lnTo>
                <a:close/>
              </a:path>
              <a:path w="314960" h="361950">
                <a:moveTo>
                  <a:pt x="235568" y="169796"/>
                </a:moveTo>
                <a:lnTo>
                  <a:pt x="96825" y="169796"/>
                </a:lnTo>
                <a:lnTo>
                  <a:pt x="98499" y="169027"/>
                </a:lnTo>
                <a:lnTo>
                  <a:pt x="99368" y="167989"/>
                </a:lnTo>
                <a:lnTo>
                  <a:pt x="99469" y="163566"/>
                </a:lnTo>
                <a:lnTo>
                  <a:pt x="99166" y="163182"/>
                </a:lnTo>
                <a:lnTo>
                  <a:pt x="96962" y="161066"/>
                </a:lnTo>
                <a:lnTo>
                  <a:pt x="95728" y="158471"/>
                </a:lnTo>
                <a:lnTo>
                  <a:pt x="95728" y="149702"/>
                </a:lnTo>
                <a:lnTo>
                  <a:pt x="100622" y="145029"/>
                </a:lnTo>
                <a:lnTo>
                  <a:pt x="112914" y="145029"/>
                </a:lnTo>
                <a:lnTo>
                  <a:pt x="117847" y="149702"/>
                </a:lnTo>
                <a:lnTo>
                  <a:pt x="117867" y="158471"/>
                </a:lnTo>
                <a:lnTo>
                  <a:pt x="116652" y="161066"/>
                </a:lnTo>
                <a:lnTo>
                  <a:pt x="114431" y="163182"/>
                </a:lnTo>
                <a:lnTo>
                  <a:pt x="114127" y="163566"/>
                </a:lnTo>
                <a:lnTo>
                  <a:pt x="116027" y="169297"/>
                </a:lnTo>
                <a:lnTo>
                  <a:pt x="72620" y="169297"/>
                </a:lnTo>
                <a:lnTo>
                  <a:pt x="235568" y="169796"/>
                </a:lnTo>
                <a:close/>
              </a:path>
              <a:path w="314960" h="361950">
                <a:moveTo>
                  <a:pt x="36937" y="154259"/>
                </a:moveTo>
                <a:lnTo>
                  <a:pt x="1900" y="154259"/>
                </a:lnTo>
                <a:lnTo>
                  <a:pt x="0" y="152509"/>
                </a:lnTo>
                <a:lnTo>
                  <a:pt x="0" y="148144"/>
                </a:lnTo>
                <a:lnTo>
                  <a:pt x="1900" y="146394"/>
                </a:lnTo>
                <a:lnTo>
                  <a:pt x="36956" y="146394"/>
                </a:lnTo>
                <a:lnTo>
                  <a:pt x="38817" y="148144"/>
                </a:lnTo>
                <a:lnTo>
                  <a:pt x="38837" y="152509"/>
                </a:lnTo>
                <a:lnTo>
                  <a:pt x="36937" y="154259"/>
                </a:lnTo>
                <a:close/>
              </a:path>
              <a:path w="314960" h="361950">
                <a:moveTo>
                  <a:pt x="154096" y="274425"/>
                </a:moveTo>
                <a:lnTo>
                  <a:pt x="130078" y="274425"/>
                </a:lnTo>
                <a:lnTo>
                  <a:pt x="129188" y="266887"/>
                </a:lnTo>
                <a:lnTo>
                  <a:pt x="126379" y="259984"/>
                </a:lnTo>
                <a:lnTo>
                  <a:pt x="101996" y="231946"/>
                </a:lnTo>
                <a:lnTo>
                  <a:pt x="90735" y="219970"/>
                </a:lnTo>
                <a:lnTo>
                  <a:pt x="62734" y="170374"/>
                </a:lnTo>
                <a:lnTo>
                  <a:pt x="62584" y="169796"/>
                </a:lnTo>
                <a:lnTo>
                  <a:pt x="154096" y="169796"/>
                </a:lnTo>
                <a:lnTo>
                  <a:pt x="154058" y="193449"/>
                </a:lnTo>
                <a:lnTo>
                  <a:pt x="147404" y="193449"/>
                </a:lnTo>
                <a:lnTo>
                  <a:pt x="139969" y="194885"/>
                </a:lnTo>
                <a:lnTo>
                  <a:pt x="133882" y="198797"/>
                </a:lnTo>
                <a:lnTo>
                  <a:pt x="129769" y="204587"/>
                </a:lnTo>
                <a:lnTo>
                  <a:pt x="128259" y="211659"/>
                </a:lnTo>
                <a:lnTo>
                  <a:pt x="129769" y="218731"/>
                </a:lnTo>
                <a:lnTo>
                  <a:pt x="133882" y="224522"/>
                </a:lnTo>
                <a:lnTo>
                  <a:pt x="139969" y="228434"/>
                </a:lnTo>
                <a:lnTo>
                  <a:pt x="147404" y="229870"/>
                </a:lnTo>
                <a:lnTo>
                  <a:pt x="154057" y="229870"/>
                </a:lnTo>
                <a:lnTo>
                  <a:pt x="154096" y="274425"/>
                </a:lnTo>
                <a:close/>
              </a:path>
              <a:path w="314960" h="361950">
                <a:moveTo>
                  <a:pt x="236106" y="206852"/>
                </a:moveTo>
                <a:lnTo>
                  <a:pt x="157008" y="206852"/>
                </a:lnTo>
                <a:lnTo>
                  <a:pt x="162497" y="205294"/>
                </a:lnTo>
                <a:lnTo>
                  <a:pt x="162025" y="205294"/>
                </a:lnTo>
                <a:lnTo>
                  <a:pt x="162064" y="203833"/>
                </a:lnTo>
                <a:lnTo>
                  <a:pt x="162183" y="169796"/>
                </a:lnTo>
                <a:lnTo>
                  <a:pt x="191442" y="169796"/>
                </a:lnTo>
                <a:lnTo>
                  <a:pt x="190771" y="171527"/>
                </a:lnTo>
                <a:lnTo>
                  <a:pt x="190346" y="173642"/>
                </a:lnTo>
                <a:lnTo>
                  <a:pt x="190346" y="175854"/>
                </a:lnTo>
                <a:lnTo>
                  <a:pt x="191860" y="182926"/>
                </a:lnTo>
                <a:lnTo>
                  <a:pt x="195979" y="188716"/>
                </a:lnTo>
                <a:lnTo>
                  <a:pt x="201885" y="192507"/>
                </a:lnTo>
                <a:lnTo>
                  <a:pt x="201446" y="192507"/>
                </a:lnTo>
                <a:lnTo>
                  <a:pt x="209512" y="194065"/>
                </a:lnTo>
                <a:lnTo>
                  <a:pt x="243669" y="194065"/>
                </a:lnTo>
                <a:lnTo>
                  <a:pt x="236209" y="206722"/>
                </a:lnTo>
                <a:lnTo>
                  <a:pt x="236106" y="206852"/>
                </a:lnTo>
                <a:close/>
              </a:path>
              <a:path w="314960" h="361950">
                <a:moveTo>
                  <a:pt x="243669" y="194065"/>
                </a:moveTo>
                <a:lnTo>
                  <a:pt x="209512" y="194065"/>
                </a:lnTo>
                <a:lnTo>
                  <a:pt x="217566" y="192507"/>
                </a:lnTo>
                <a:lnTo>
                  <a:pt x="217128" y="192507"/>
                </a:lnTo>
                <a:lnTo>
                  <a:pt x="223028" y="188716"/>
                </a:lnTo>
                <a:lnTo>
                  <a:pt x="227145" y="182926"/>
                </a:lnTo>
                <a:lnTo>
                  <a:pt x="228658" y="175854"/>
                </a:lnTo>
                <a:lnTo>
                  <a:pt x="228658" y="173642"/>
                </a:lnTo>
                <a:lnTo>
                  <a:pt x="228234" y="171527"/>
                </a:lnTo>
                <a:lnTo>
                  <a:pt x="227786" y="170374"/>
                </a:lnTo>
                <a:lnTo>
                  <a:pt x="227682" y="170104"/>
                </a:lnTo>
                <a:lnTo>
                  <a:pt x="227562" y="169796"/>
                </a:lnTo>
                <a:lnTo>
                  <a:pt x="253566" y="169796"/>
                </a:lnTo>
                <a:lnTo>
                  <a:pt x="253444" y="170374"/>
                </a:lnTo>
                <a:lnTo>
                  <a:pt x="245892" y="190293"/>
                </a:lnTo>
                <a:lnTo>
                  <a:pt x="243794" y="193853"/>
                </a:lnTo>
                <a:lnTo>
                  <a:pt x="243669" y="194065"/>
                </a:lnTo>
                <a:close/>
              </a:path>
              <a:path w="314960" h="361950">
                <a:moveTo>
                  <a:pt x="8309" y="192507"/>
                </a:moveTo>
                <a:lnTo>
                  <a:pt x="6065" y="191295"/>
                </a:lnTo>
                <a:lnTo>
                  <a:pt x="4892" y="187142"/>
                </a:lnTo>
                <a:lnTo>
                  <a:pt x="6206" y="185027"/>
                </a:lnTo>
                <a:lnTo>
                  <a:pt x="38409" y="176835"/>
                </a:lnTo>
                <a:lnTo>
                  <a:pt x="43669" y="176835"/>
                </a:lnTo>
                <a:lnTo>
                  <a:pt x="44486" y="182926"/>
                </a:lnTo>
                <a:lnTo>
                  <a:pt x="44538" y="183315"/>
                </a:lnTo>
                <a:lnTo>
                  <a:pt x="39909" y="184430"/>
                </a:lnTo>
                <a:lnTo>
                  <a:pt x="10472" y="191930"/>
                </a:lnTo>
                <a:lnTo>
                  <a:pt x="8309" y="192507"/>
                </a:lnTo>
                <a:close/>
              </a:path>
              <a:path w="314960" h="361950">
                <a:moveTo>
                  <a:pt x="154056" y="194584"/>
                </a:moveTo>
                <a:lnTo>
                  <a:pt x="151973" y="193853"/>
                </a:lnTo>
                <a:lnTo>
                  <a:pt x="149729" y="193449"/>
                </a:lnTo>
                <a:lnTo>
                  <a:pt x="154058" y="193449"/>
                </a:lnTo>
                <a:lnTo>
                  <a:pt x="154056" y="194584"/>
                </a:lnTo>
                <a:close/>
              </a:path>
              <a:path w="314960" h="361950">
                <a:moveTo>
                  <a:pt x="150255" y="222159"/>
                </a:moveTo>
                <a:lnTo>
                  <a:pt x="141239" y="222159"/>
                </a:lnTo>
                <a:lnTo>
                  <a:pt x="136345" y="217505"/>
                </a:lnTo>
                <a:lnTo>
                  <a:pt x="136345" y="205794"/>
                </a:lnTo>
                <a:lnTo>
                  <a:pt x="141239" y="201140"/>
                </a:lnTo>
                <a:lnTo>
                  <a:pt x="150255" y="201140"/>
                </a:lnTo>
                <a:lnTo>
                  <a:pt x="152823" y="202160"/>
                </a:lnTo>
                <a:lnTo>
                  <a:pt x="154763" y="203833"/>
                </a:lnTo>
                <a:lnTo>
                  <a:pt x="156911" y="206722"/>
                </a:lnTo>
                <a:lnTo>
                  <a:pt x="157008" y="206852"/>
                </a:lnTo>
                <a:lnTo>
                  <a:pt x="236106" y="206852"/>
                </a:lnTo>
                <a:lnTo>
                  <a:pt x="228524" y="216409"/>
                </a:lnTo>
                <a:lnTo>
                  <a:pt x="157028" y="216409"/>
                </a:lnTo>
                <a:lnTo>
                  <a:pt x="154763" y="219486"/>
                </a:lnTo>
                <a:lnTo>
                  <a:pt x="152802" y="221159"/>
                </a:lnTo>
                <a:lnTo>
                  <a:pt x="150255" y="222159"/>
                </a:lnTo>
                <a:close/>
              </a:path>
              <a:path w="314960" h="361950">
                <a:moveTo>
                  <a:pt x="24887" y="227985"/>
                </a:moveTo>
                <a:lnTo>
                  <a:pt x="22340" y="227389"/>
                </a:lnTo>
                <a:lnTo>
                  <a:pt x="20055" y="223620"/>
                </a:lnTo>
                <a:lnTo>
                  <a:pt x="20497" y="222159"/>
                </a:lnTo>
                <a:lnTo>
                  <a:pt x="20893" y="221159"/>
                </a:lnTo>
                <a:lnTo>
                  <a:pt x="22785" y="220178"/>
                </a:lnTo>
                <a:lnTo>
                  <a:pt x="48993" y="205794"/>
                </a:lnTo>
                <a:lnTo>
                  <a:pt x="49988" y="205294"/>
                </a:lnTo>
                <a:lnTo>
                  <a:pt x="50604" y="205140"/>
                </a:lnTo>
                <a:lnTo>
                  <a:pt x="55476" y="205294"/>
                </a:lnTo>
                <a:lnTo>
                  <a:pt x="56790" y="210467"/>
                </a:lnTo>
                <a:lnTo>
                  <a:pt x="53212" y="212371"/>
                </a:lnTo>
                <a:lnTo>
                  <a:pt x="26828" y="226850"/>
                </a:lnTo>
                <a:lnTo>
                  <a:pt x="24887" y="227985"/>
                </a:lnTo>
                <a:close/>
              </a:path>
              <a:path w="314960" h="361950">
                <a:moveTo>
                  <a:pt x="186100" y="274425"/>
                </a:moveTo>
                <a:lnTo>
                  <a:pt x="162203" y="274425"/>
                </a:lnTo>
                <a:lnTo>
                  <a:pt x="162123" y="217909"/>
                </a:lnTo>
                <a:lnTo>
                  <a:pt x="157028" y="216409"/>
                </a:lnTo>
                <a:lnTo>
                  <a:pt x="228524" y="216409"/>
                </a:lnTo>
                <a:lnTo>
                  <a:pt x="225298" y="220476"/>
                </a:lnTo>
                <a:lnTo>
                  <a:pt x="214062" y="232369"/>
                </a:lnTo>
                <a:lnTo>
                  <a:pt x="208604" y="237876"/>
                </a:lnTo>
                <a:lnTo>
                  <a:pt x="203412" y="243222"/>
                </a:lnTo>
                <a:lnTo>
                  <a:pt x="198606" y="248521"/>
                </a:lnTo>
                <a:lnTo>
                  <a:pt x="194432" y="253733"/>
                </a:lnTo>
                <a:lnTo>
                  <a:pt x="189836" y="259984"/>
                </a:lnTo>
                <a:lnTo>
                  <a:pt x="186998" y="266887"/>
                </a:lnTo>
                <a:lnTo>
                  <a:pt x="186100" y="274425"/>
                </a:lnTo>
                <a:close/>
              </a:path>
              <a:path w="314960" h="361950">
                <a:moveTo>
                  <a:pt x="154057" y="229870"/>
                </a:moveTo>
                <a:lnTo>
                  <a:pt x="149729" y="229870"/>
                </a:lnTo>
                <a:lnTo>
                  <a:pt x="152506" y="229370"/>
                </a:lnTo>
                <a:lnTo>
                  <a:pt x="152247" y="229370"/>
                </a:lnTo>
                <a:lnTo>
                  <a:pt x="154056" y="228735"/>
                </a:lnTo>
                <a:lnTo>
                  <a:pt x="154057" y="229870"/>
                </a:lnTo>
                <a:close/>
              </a:path>
              <a:path w="314960" h="361950">
                <a:moveTo>
                  <a:pt x="50563" y="258137"/>
                </a:moveTo>
                <a:lnTo>
                  <a:pt x="47894" y="258137"/>
                </a:lnTo>
                <a:lnTo>
                  <a:pt x="44720" y="255099"/>
                </a:lnTo>
                <a:lnTo>
                  <a:pt x="44761" y="252599"/>
                </a:lnTo>
                <a:lnTo>
                  <a:pt x="46419" y="251118"/>
                </a:lnTo>
                <a:lnTo>
                  <a:pt x="67950" y="230639"/>
                </a:lnTo>
                <a:lnTo>
                  <a:pt x="68792" y="229870"/>
                </a:lnTo>
                <a:lnTo>
                  <a:pt x="70018" y="229370"/>
                </a:lnTo>
                <a:lnTo>
                  <a:pt x="74440" y="229370"/>
                </a:lnTo>
                <a:lnTo>
                  <a:pt x="76340" y="233639"/>
                </a:lnTo>
                <a:lnTo>
                  <a:pt x="73692" y="236081"/>
                </a:lnTo>
                <a:lnTo>
                  <a:pt x="52140" y="256560"/>
                </a:lnTo>
                <a:lnTo>
                  <a:pt x="50563" y="258137"/>
                </a:lnTo>
                <a:close/>
              </a:path>
              <a:path w="314960" h="361950">
                <a:moveTo>
                  <a:pt x="194248" y="294942"/>
                </a:moveTo>
                <a:lnTo>
                  <a:pt x="121911" y="294942"/>
                </a:lnTo>
                <a:lnTo>
                  <a:pt x="118958" y="292154"/>
                </a:lnTo>
                <a:lnTo>
                  <a:pt x="118958" y="284924"/>
                </a:lnTo>
                <a:lnTo>
                  <a:pt x="121911" y="282117"/>
                </a:lnTo>
                <a:lnTo>
                  <a:pt x="194248" y="282117"/>
                </a:lnTo>
                <a:lnTo>
                  <a:pt x="197180" y="284924"/>
                </a:lnTo>
                <a:lnTo>
                  <a:pt x="197180" y="292154"/>
                </a:lnTo>
                <a:lnTo>
                  <a:pt x="194248" y="294942"/>
                </a:lnTo>
                <a:close/>
              </a:path>
              <a:path w="314960" h="361950">
                <a:moveTo>
                  <a:pt x="158059" y="361862"/>
                </a:moveTo>
                <a:lnTo>
                  <a:pt x="127369" y="332863"/>
                </a:lnTo>
                <a:lnTo>
                  <a:pt x="126985" y="302635"/>
                </a:lnTo>
                <a:lnTo>
                  <a:pt x="189154" y="302635"/>
                </a:lnTo>
                <a:lnTo>
                  <a:pt x="188807" y="328517"/>
                </a:lnTo>
                <a:lnTo>
                  <a:pt x="140591" y="328517"/>
                </a:lnTo>
                <a:lnTo>
                  <a:pt x="138772" y="330248"/>
                </a:lnTo>
                <a:lnTo>
                  <a:pt x="138772" y="334517"/>
                </a:lnTo>
                <a:lnTo>
                  <a:pt x="140591" y="336248"/>
                </a:lnTo>
                <a:lnTo>
                  <a:pt x="188010" y="336248"/>
                </a:lnTo>
                <a:lnTo>
                  <a:pt x="186271" y="344208"/>
                </a:lnTo>
                <a:lnTo>
                  <a:pt x="179734" y="353420"/>
                </a:lnTo>
                <a:lnTo>
                  <a:pt x="170033" y="359602"/>
                </a:lnTo>
                <a:lnTo>
                  <a:pt x="158059" y="361862"/>
                </a:lnTo>
                <a:close/>
              </a:path>
              <a:path w="314960" h="361950">
                <a:moveTo>
                  <a:pt x="188010" y="336248"/>
                </a:moveTo>
                <a:lnTo>
                  <a:pt x="175547" y="336248"/>
                </a:lnTo>
                <a:lnTo>
                  <a:pt x="177387" y="334517"/>
                </a:lnTo>
                <a:lnTo>
                  <a:pt x="177387" y="330248"/>
                </a:lnTo>
                <a:lnTo>
                  <a:pt x="175547" y="328517"/>
                </a:lnTo>
                <a:lnTo>
                  <a:pt x="188807" y="328517"/>
                </a:lnTo>
                <a:lnTo>
                  <a:pt x="188749" y="332863"/>
                </a:lnTo>
                <a:lnTo>
                  <a:pt x="188010" y="336248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446970" y="3056430"/>
            <a:ext cx="307340" cy="309245"/>
          </a:xfrm>
          <a:custGeom>
            <a:avLst/>
            <a:gdLst/>
            <a:ahLst/>
            <a:cxnLst/>
            <a:rect l="l" t="t" r="r" b="b"/>
            <a:pathLst>
              <a:path w="307339" h="309245">
                <a:moveTo>
                  <a:pt x="259441" y="31680"/>
                </a:moveTo>
                <a:lnTo>
                  <a:pt x="241299" y="31680"/>
                </a:lnTo>
                <a:lnTo>
                  <a:pt x="233918" y="24574"/>
                </a:lnTo>
                <a:lnTo>
                  <a:pt x="233918" y="7105"/>
                </a:lnTo>
                <a:lnTo>
                  <a:pt x="241298" y="0"/>
                </a:lnTo>
                <a:lnTo>
                  <a:pt x="259440" y="0"/>
                </a:lnTo>
                <a:lnTo>
                  <a:pt x="266819" y="7105"/>
                </a:lnTo>
                <a:lnTo>
                  <a:pt x="266819" y="24574"/>
                </a:lnTo>
                <a:lnTo>
                  <a:pt x="259441" y="31680"/>
                </a:lnTo>
                <a:close/>
              </a:path>
              <a:path w="307339" h="309245">
                <a:moveTo>
                  <a:pt x="108410" y="218382"/>
                </a:moveTo>
                <a:lnTo>
                  <a:pt x="68557" y="210804"/>
                </a:lnTo>
                <a:lnTo>
                  <a:pt x="34810" y="189030"/>
                </a:lnTo>
                <a:lnTo>
                  <a:pt x="12196" y="156537"/>
                </a:lnTo>
                <a:lnTo>
                  <a:pt x="4456" y="119453"/>
                </a:lnTo>
                <a:lnTo>
                  <a:pt x="4480" y="116644"/>
                </a:lnTo>
                <a:lnTo>
                  <a:pt x="21754" y="62592"/>
                </a:lnTo>
                <a:lnTo>
                  <a:pt x="50698" y="34724"/>
                </a:lnTo>
                <a:lnTo>
                  <a:pt x="87948" y="19867"/>
                </a:lnTo>
                <a:lnTo>
                  <a:pt x="108411" y="17942"/>
                </a:lnTo>
                <a:lnTo>
                  <a:pt x="128874" y="19867"/>
                </a:lnTo>
                <a:lnTo>
                  <a:pt x="148262" y="25521"/>
                </a:lnTo>
                <a:lnTo>
                  <a:pt x="166124" y="34724"/>
                </a:lnTo>
                <a:lnTo>
                  <a:pt x="171064" y="38634"/>
                </a:lnTo>
                <a:lnTo>
                  <a:pt x="108409" y="38634"/>
                </a:lnTo>
                <a:lnTo>
                  <a:pt x="92171" y="40162"/>
                </a:lnTo>
                <a:lnTo>
                  <a:pt x="50007" y="61928"/>
                </a:lnTo>
                <a:lnTo>
                  <a:pt x="25856" y="118163"/>
                </a:lnTo>
                <a:lnTo>
                  <a:pt x="31893" y="148104"/>
                </a:lnTo>
                <a:lnTo>
                  <a:pt x="62610" y="184373"/>
                </a:lnTo>
                <a:lnTo>
                  <a:pt x="108409" y="197691"/>
                </a:lnTo>
                <a:lnTo>
                  <a:pt x="171065" y="197691"/>
                </a:lnTo>
                <a:lnTo>
                  <a:pt x="166124" y="201602"/>
                </a:lnTo>
                <a:lnTo>
                  <a:pt x="148262" y="210804"/>
                </a:lnTo>
                <a:lnTo>
                  <a:pt x="128874" y="216458"/>
                </a:lnTo>
                <a:lnTo>
                  <a:pt x="108410" y="218382"/>
                </a:lnTo>
                <a:close/>
              </a:path>
              <a:path w="307339" h="309245">
                <a:moveTo>
                  <a:pt x="205221" y="69376"/>
                </a:moveTo>
                <a:lnTo>
                  <a:pt x="204582" y="68199"/>
                </a:lnTo>
                <a:lnTo>
                  <a:pt x="203224" y="65875"/>
                </a:lnTo>
                <a:lnTo>
                  <a:pt x="234877" y="30353"/>
                </a:lnTo>
                <a:lnTo>
                  <a:pt x="235781" y="31246"/>
                </a:lnTo>
                <a:lnTo>
                  <a:pt x="236768" y="32062"/>
                </a:lnTo>
                <a:lnTo>
                  <a:pt x="237824" y="32789"/>
                </a:lnTo>
                <a:lnTo>
                  <a:pt x="205221" y="69376"/>
                </a:lnTo>
                <a:close/>
              </a:path>
              <a:path w="307339" h="309245">
                <a:moveTo>
                  <a:pt x="171065" y="197691"/>
                </a:moveTo>
                <a:lnTo>
                  <a:pt x="108409" y="197691"/>
                </a:lnTo>
                <a:lnTo>
                  <a:pt x="124648" y="196163"/>
                </a:lnTo>
                <a:lnTo>
                  <a:pt x="140033" y="191677"/>
                </a:lnTo>
                <a:lnTo>
                  <a:pt x="177173" y="162260"/>
                </a:lnTo>
                <a:lnTo>
                  <a:pt x="190872" y="119453"/>
                </a:lnTo>
                <a:lnTo>
                  <a:pt x="190849" y="116644"/>
                </a:lnTo>
                <a:lnTo>
                  <a:pt x="189622" y="104545"/>
                </a:lnTo>
                <a:lnTo>
                  <a:pt x="189594" y="104270"/>
                </a:lnTo>
                <a:lnTo>
                  <a:pt x="189476" y="103109"/>
                </a:lnTo>
                <a:lnTo>
                  <a:pt x="189417" y="102527"/>
                </a:lnTo>
                <a:lnTo>
                  <a:pt x="184881" y="88105"/>
                </a:lnTo>
                <a:lnTo>
                  <a:pt x="184758" y="87713"/>
                </a:lnTo>
                <a:lnTo>
                  <a:pt x="154207" y="51951"/>
                </a:lnTo>
                <a:lnTo>
                  <a:pt x="108409" y="38634"/>
                </a:lnTo>
                <a:lnTo>
                  <a:pt x="171064" y="38634"/>
                </a:lnTo>
                <a:lnTo>
                  <a:pt x="182007" y="47296"/>
                </a:lnTo>
                <a:lnTo>
                  <a:pt x="204819" y="80412"/>
                </a:lnTo>
                <a:lnTo>
                  <a:pt x="212443" y="118163"/>
                </a:lnTo>
                <a:lnTo>
                  <a:pt x="204834" y="155895"/>
                </a:lnTo>
                <a:lnTo>
                  <a:pt x="182007" y="189030"/>
                </a:lnTo>
                <a:lnTo>
                  <a:pt x="171065" y="197691"/>
                </a:lnTo>
                <a:close/>
              </a:path>
              <a:path w="307339" h="309245">
                <a:moveTo>
                  <a:pt x="103494" y="89061"/>
                </a:moveTo>
                <a:lnTo>
                  <a:pt x="85352" y="89061"/>
                </a:lnTo>
                <a:lnTo>
                  <a:pt x="77973" y="81954"/>
                </a:lnTo>
                <a:lnTo>
                  <a:pt x="77975" y="64486"/>
                </a:lnTo>
                <a:lnTo>
                  <a:pt x="85353" y="57380"/>
                </a:lnTo>
                <a:lnTo>
                  <a:pt x="103494" y="57380"/>
                </a:lnTo>
                <a:lnTo>
                  <a:pt x="110874" y="64486"/>
                </a:lnTo>
                <a:lnTo>
                  <a:pt x="110874" y="81954"/>
                </a:lnTo>
                <a:lnTo>
                  <a:pt x="103494" y="89061"/>
                </a:lnTo>
                <a:close/>
              </a:path>
              <a:path w="307339" h="309245">
                <a:moveTo>
                  <a:pt x="266819" y="237425"/>
                </a:moveTo>
                <a:lnTo>
                  <a:pt x="233918" y="205744"/>
                </a:lnTo>
                <a:lnTo>
                  <a:pt x="233918" y="75713"/>
                </a:lnTo>
                <a:lnTo>
                  <a:pt x="266819" y="75713"/>
                </a:lnTo>
                <a:lnTo>
                  <a:pt x="266819" y="237425"/>
                </a:lnTo>
                <a:close/>
              </a:path>
              <a:path w="307339" h="309245">
                <a:moveTo>
                  <a:pt x="151686" y="97351"/>
                </a:moveTo>
                <a:lnTo>
                  <a:pt x="113684" y="82674"/>
                </a:lnTo>
                <a:lnTo>
                  <a:pt x="114271" y="81570"/>
                </a:lnTo>
                <a:lnTo>
                  <a:pt x="114759" y="80412"/>
                </a:lnTo>
                <a:lnTo>
                  <a:pt x="115136" y="79205"/>
                </a:lnTo>
                <a:lnTo>
                  <a:pt x="153137" y="93882"/>
                </a:lnTo>
                <a:lnTo>
                  <a:pt x="152551" y="94986"/>
                </a:lnTo>
                <a:lnTo>
                  <a:pt x="152061" y="96144"/>
                </a:lnTo>
                <a:lnTo>
                  <a:pt x="151686" y="97351"/>
                </a:lnTo>
                <a:close/>
              </a:path>
              <a:path w="307339" h="309245">
                <a:moveTo>
                  <a:pt x="36464" y="104270"/>
                </a:moveTo>
                <a:lnTo>
                  <a:pt x="35968" y="103109"/>
                </a:lnTo>
                <a:lnTo>
                  <a:pt x="35365" y="102000"/>
                </a:lnTo>
                <a:lnTo>
                  <a:pt x="34669" y="100954"/>
                </a:lnTo>
                <a:lnTo>
                  <a:pt x="74410" y="81108"/>
                </a:lnTo>
                <a:lnTo>
                  <a:pt x="74906" y="82270"/>
                </a:lnTo>
                <a:lnTo>
                  <a:pt x="75509" y="83378"/>
                </a:lnTo>
                <a:lnTo>
                  <a:pt x="76206" y="84424"/>
                </a:lnTo>
                <a:lnTo>
                  <a:pt x="36464" y="104270"/>
                </a:lnTo>
                <a:close/>
              </a:path>
              <a:path w="307339" h="309245">
                <a:moveTo>
                  <a:pt x="177813" y="119176"/>
                </a:moveTo>
                <a:lnTo>
                  <a:pt x="163328" y="119176"/>
                </a:lnTo>
                <a:lnTo>
                  <a:pt x="155949" y="112070"/>
                </a:lnTo>
                <a:lnTo>
                  <a:pt x="155949" y="94602"/>
                </a:lnTo>
                <a:lnTo>
                  <a:pt x="163328" y="87495"/>
                </a:lnTo>
                <a:lnTo>
                  <a:pt x="175050" y="87495"/>
                </a:lnTo>
                <a:lnTo>
                  <a:pt x="177555" y="88105"/>
                </a:lnTo>
                <a:lnTo>
                  <a:pt x="179524" y="89061"/>
                </a:lnTo>
                <a:lnTo>
                  <a:pt x="179722" y="89061"/>
                </a:lnTo>
                <a:lnTo>
                  <a:pt x="185493" y="110993"/>
                </a:lnTo>
                <a:lnTo>
                  <a:pt x="185573" y="112070"/>
                </a:lnTo>
                <a:lnTo>
                  <a:pt x="185623" y="112745"/>
                </a:lnTo>
                <a:lnTo>
                  <a:pt x="182624" y="116644"/>
                </a:lnTo>
                <a:lnTo>
                  <a:pt x="177813" y="119176"/>
                </a:lnTo>
                <a:close/>
              </a:path>
              <a:path w="307339" h="309245">
                <a:moveTo>
                  <a:pt x="31047" y="119453"/>
                </a:moveTo>
                <a:lnTo>
                  <a:pt x="31002" y="114788"/>
                </a:lnTo>
                <a:lnTo>
                  <a:pt x="31145" y="112745"/>
                </a:lnTo>
                <a:lnTo>
                  <a:pt x="31268" y="110993"/>
                </a:lnTo>
                <a:lnTo>
                  <a:pt x="31933" y="106804"/>
                </a:lnTo>
                <a:lnTo>
                  <a:pt x="32559" y="108478"/>
                </a:lnTo>
                <a:lnTo>
                  <a:pt x="32903" y="110280"/>
                </a:lnTo>
                <a:lnTo>
                  <a:pt x="32784" y="115225"/>
                </a:lnTo>
                <a:lnTo>
                  <a:pt x="32229" y="117268"/>
                </a:lnTo>
                <a:lnTo>
                  <a:pt x="31047" y="119453"/>
                </a:lnTo>
                <a:close/>
              </a:path>
              <a:path w="307339" h="309245">
                <a:moveTo>
                  <a:pt x="110874" y="192555"/>
                </a:moveTo>
                <a:lnTo>
                  <a:pt x="105329" y="192555"/>
                </a:lnTo>
                <a:lnTo>
                  <a:pt x="100501" y="192322"/>
                </a:lnTo>
                <a:lnTo>
                  <a:pt x="92762" y="191187"/>
                </a:lnTo>
                <a:lnTo>
                  <a:pt x="85238" y="189321"/>
                </a:lnTo>
                <a:lnTo>
                  <a:pt x="77973" y="186740"/>
                </a:lnTo>
                <a:lnTo>
                  <a:pt x="77973" y="132896"/>
                </a:lnTo>
                <a:lnTo>
                  <a:pt x="110874" y="132896"/>
                </a:lnTo>
                <a:lnTo>
                  <a:pt x="110874" y="192555"/>
                </a:lnTo>
                <a:close/>
              </a:path>
              <a:path w="307339" h="309245">
                <a:moveTo>
                  <a:pt x="155949" y="177006"/>
                </a:moveTo>
                <a:lnTo>
                  <a:pt x="155949" y="142498"/>
                </a:lnTo>
                <a:lnTo>
                  <a:pt x="181618" y="142498"/>
                </a:lnTo>
                <a:lnTo>
                  <a:pt x="158458" y="175120"/>
                </a:lnTo>
                <a:lnTo>
                  <a:pt x="155949" y="177006"/>
                </a:lnTo>
                <a:close/>
              </a:path>
              <a:path w="307339" h="309245">
                <a:moveTo>
                  <a:pt x="32903" y="243149"/>
                </a:moveTo>
                <a:lnTo>
                  <a:pt x="0" y="243149"/>
                </a:lnTo>
                <a:lnTo>
                  <a:pt x="0" y="163452"/>
                </a:lnTo>
                <a:lnTo>
                  <a:pt x="9729" y="163452"/>
                </a:lnTo>
                <a:lnTo>
                  <a:pt x="14051" y="171288"/>
                </a:lnTo>
                <a:lnTo>
                  <a:pt x="19071" y="178776"/>
                </a:lnTo>
                <a:lnTo>
                  <a:pt x="24776" y="185877"/>
                </a:lnTo>
                <a:lnTo>
                  <a:pt x="31149" y="192555"/>
                </a:lnTo>
                <a:lnTo>
                  <a:pt x="32903" y="194203"/>
                </a:lnTo>
                <a:lnTo>
                  <a:pt x="32903" y="243149"/>
                </a:lnTo>
                <a:close/>
              </a:path>
              <a:path w="307339" h="309245">
                <a:moveTo>
                  <a:pt x="187135" y="220185"/>
                </a:moveTo>
                <a:lnTo>
                  <a:pt x="170864" y="204517"/>
                </a:lnTo>
                <a:lnTo>
                  <a:pt x="176101" y="200989"/>
                </a:lnTo>
                <a:lnTo>
                  <a:pt x="181055" y="196997"/>
                </a:lnTo>
                <a:lnTo>
                  <a:pt x="190312" y="188084"/>
                </a:lnTo>
                <a:lnTo>
                  <a:pt x="194450" y="183305"/>
                </a:lnTo>
                <a:lnTo>
                  <a:pt x="198082" y="178289"/>
                </a:lnTo>
                <a:lnTo>
                  <a:pt x="214362" y="193966"/>
                </a:lnTo>
                <a:lnTo>
                  <a:pt x="187135" y="220185"/>
                </a:lnTo>
                <a:close/>
              </a:path>
              <a:path w="307339" h="309245">
                <a:moveTo>
                  <a:pt x="293523" y="309130"/>
                </a:moveTo>
                <a:lnTo>
                  <a:pt x="282784" y="309130"/>
                </a:lnTo>
                <a:lnTo>
                  <a:pt x="277095" y="306806"/>
                </a:lnTo>
                <a:lnTo>
                  <a:pt x="190796" y="223710"/>
                </a:lnTo>
                <a:lnTo>
                  <a:pt x="218024" y="197491"/>
                </a:lnTo>
                <a:lnTo>
                  <a:pt x="300114" y="276533"/>
                </a:lnTo>
                <a:lnTo>
                  <a:pt x="304881" y="283189"/>
                </a:lnTo>
                <a:lnTo>
                  <a:pt x="306734" y="290598"/>
                </a:lnTo>
                <a:lnTo>
                  <a:pt x="305627" y="297867"/>
                </a:lnTo>
                <a:lnTo>
                  <a:pt x="301515" y="304102"/>
                </a:lnTo>
                <a:lnTo>
                  <a:pt x="298147" y="307345"/>
                </a:lnTo>
                <a:lnTo>
                  <a:pt x="293523" y="309130"/>
                </a:lnTo>
                <a:close/>
              </a:path>
              <a:path w="307339" h="309245">
                <a:moveTo>
                  <a:pt x="188849" y="243149"/>
                </a:moveTo>
                <a:lnTo>
                  <a:pt x="155949" y="243149"/>
                </a:lnTo>
                <a:lnTo>
                  <a:pt x="155949" y="212941"/>
                </a:lnTo>
                <a:lnTo>
                  <a:pt x="159551" y="211263"/>
                </a:lnTo>
                <a:lnTo>
                  <a:pt x="163061" y="209394"/>
                </a:lnTo>
                <a:lnTo>
                  <a:pt x="166464" y="207331"/>
                </a:lnTo>
                <a:lnTo>
                  <a:pt x="188849" y="228885"/>
                </a:lnTo>
                <a:lnTo>
                  <a:pt x="188849" y="243149"/>
                </a:lnTo>
                <a:close/>
              </a:path>
              <a:path w="307339" h="309245">
                <a:moveTo>
                  <a:pt x="110874" y="243149"/>
                </a:moveTo>
                <a:lnTo>
                  <a:pt x="77973" y="243149"/>
                </a:lnTo>
                <a:lnTo>
                  <a:pt x="77973" y="219247"/>
                </a:lnTo>
                <a:lnTo>
                  <a:pt x="85381" y="221035"/>
                </a:lnTo>
                <a:lnTo>
                  <a:pt x="92937" y="222325"/>
                </a:lnTo>
                <a:lnTo>
                  <a:pt x="100620" y="223106"/>
                </a:lnTo>
                <a:lnTo>
                  <a:pt x="107517" y="223339"/>
                </a:lnTo>
                <a:lnTo>
                  <a:pt x="110874" y="223339"/>
                </a:lnTo>
                <a:lnTo>
                  <a:pt x="110874" y="243149"/>
                </a:lnTo>
                <a:close/>
              </a:path>
              <a:path w="307339" h="309245">
                <a:moveTo>
                  <a:pt x="245892" y="283811"/>
                </a:moveTo>
                <a:lnTo>
                  <a:pt x="0" y="283811"/>
                </a:lnTo>
                <a:lnTo>
                  <a:pt x="0" y="270170"/>
                </a:lnTo>
                <a:lnTo>
                  <a:pt x="231723" y="270170"/>
                </a:lnTo>
                <a:lnTo>
                  <a:pt x="245892" y="283811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5261032" y="1714144"/>
            <a:ext cx="374015" cy="366395"/>
            <a:chOff x="5261032" y="1714144"/>
            <a:chExt cx="374015" cy="366395"/>
          </a:xfrm>
        </p:grpSpPr>
        <p:sp>
          <p:nvSpPr>
            <p:cNvPr id="9" name="object 9" descr=""/>
            <p:cNvSpPr/>
            <p:nvPr/>
          </p:nvSpPr>
          <p:spPr>
            <a:xfrm>
              <a:off x="5261025" y="1714156"/>
              <a:ext cx="374015" cy="366395"/>
            </a:xfrm>
            <a:custGeom>
              <a:avLst/>
              <a:gdLst/>
              <a:ahLst/>
              <a:cxnLst/>
              <a:rect l="l" t="t" r="r" b="b"/>
              <a:pathLst>
                <a:path w="374014" h="366394">
                  <a:moveTo>
                    <a:pt x="195846" y="147116"/>
                  </a:moveTo>
                  <a:lnTo>
                    <a:pt x="96545" y="118491"/>
                  </a:lnTo>
                  <a:lnTo>
                    <a:pt x="80645" y="147574"/>
                  </a:lnTo>
                  <a:lnTo>
                    <a:pt x="79717" y="149428"/>
                  </a:lnTo>
                  <a:lnTo>
                    <a:pt x="79629" y="151307"/>
                  </a:lnTo>
                  <a:lnTo>
                    <a:pt x="80886" y="154266"/>
                  </a:lnTo>
                  <a:lnTo>
                    <a:pt x="82029" y="156159"/>
                  </a:lnTo>
                  <a:lnTo>
                    <a:pt x="169519" y="183083"/>
                  </a:lnTo>
                  <a:lnTo>
                    <a:pt x="172072" y="182130"/>
                  </a:lnTo>
                  <a:lnTo>
                    <a:pt x="195846" y="147116"/>
                  </a:lnTo>
                  <a:close/>
                </a:path>
                <a:path w="374014" h="366394">
                  <a:moveTo>
                    <a:pt x="199745" y="164934"/>
                  </a:moveTo>
                  <a:lnTo>
                    <a:pt x="181025" y="192532"/>
                  </a:lnTo>
                  <a:lnTo>
                    <a:pt x="175475" y="195465"/>
                  </a:lnTo>
                  <a:lnTo>
                    <a:pt x="166293" y="195465"/>
                  </a:lnTo>
                  <a:lnTo>
                    <a:pt x="164325" y="195160"/>
                  </a:lnTo>
                  <a:lnTo>
                    <a:pt x="99872" y="175323"/>
                  </a:lnTo>
                  <a:lnTo>
                    <a:pt x="99872" y="218922"/>
                  </a:lnTo>
                  <a:lnTo>
                    <a:pt x="107315" y="215379"/>
                  </a:lnTo>
                  <a:lnTo>
                    <a:pt x="115100" y="214210"/>
                  </a:lnTo>
                  <a:lnTo>
                    <a:pt x="199745" y="227279"/>
                  </a:lnTo>
                  <a:lnTo>
                    <a:pt x="199745" y="214210"/>
                  </a:lnTo>
                  <a:lnTo>
                    <a:pt x="199745" y="195465"/>
                  </a:lnTo>
                  <a:lnTo>
                    <a:pt x="199745" y="164934"/>
                  </a:lnTo>
                  <a:close/>
                </a:path>
                <a:path w="374014" h="366394">
                  <a:moveTo>
                    <a:pt x="225475" y="0"/>
                  </a:moveTo>
                  <a:lnTo>
                    <a:pt x="187337" y="0"/>
                  </a:lnTo>
                  <a:lnTo>
                    <a:pt x="206413" y="22390"/>
                  </a:lnTo>
                  <a:lnTo>
                    <a:pt x="225475" y="0"/>
                  </a:lnTo>
                  <a:close/>
                </a:path>
                <a:path w="374014" h="366394">
                  <a:moveTo>
                    <a:pt x="252653" y="286600"/>
                  </a:moveTo>
                  <a:lnTo>
                    <a:pt x="192887" y="286600"/>
                  </a:lnTo>
                  <a:lnTo>
                    <a:pt x="218300" y="305523"/>
                  </a:lnTo>
                  <a:lnTo>
                    <a:pt x="219354" y="306285"/>
                  </a:lnTo>
                  <a:lnTo>
                    <a:pt x="220878" y="306285"/>
                  </a:lnTo>
                  <a:lnTo>
                    <a:pt x="252653" y="286600"/>
                  </a:lnTo>
                  <a:close/>
                </a:path>
                <a:path w="374014" h="366394">
                  <a:moveTo>
                    <a:pt x="261683" y="26060"/>
                  </a:moveTo>
                  <a:lnTo>
                    <a:pt x="246329" y="533"/>
                  </a:lnTo>
                  <a:lnTo>
                    <a:pt x="245935" y="177"/>
                  </a:lnTo>
                  <a:lnTo>
                    <a:pt x="245465" y="0"/>
                  </a:lnTo>
                  <a:lnTo>
                    <a:pt x="242824" y="0"/>
                  </a:lnTo>
                  <a:lnTo>
                    <a:pt x="220637" y="26060"/>
                  </a:lnTo>
                  <a:lnTo>
                    <a:pt x="261683" y="26060"/>
                  </a:lnTo>
                  <a:close/>
                </a:path>
                <a:path w="374014" h="366394">
                  <a:moveTo>
                    <a:pt x="295694" y="110845"/>
                  </a:moveTo>
                  <a:lnTo>
                    <a:pt x="236753" y="94411"/>
                  </a:lnTo>
                  <a:lnTo>
                    <a:pt x="218846" y="117551"/>
                  </a:lnTo>
                  <a:lnTo>
                    <a:pt x="216192" y="121348"/>
                  </a:lnTo>
                  <a:lnTo>
                    <a:pt x="211480" y="123761"/>
                  </a:lnTo>
                  <a:lnTo>
                    <a:pt x="201028" y="123761"/>
                  </a:lnTo>
                  <a:lnTo>
                    <a:pt x="196888" y="121653"/>
                  </a:lnTo>
                  <a:lnTo>
                    <a:pt x="193789" y="117335"/>
                  </a:lnTo>
                  <a:lnTo>
                    <a:pt x="176060" y="94373"/>
                  </a:lnTo>
                  <a:lnTo>
                    <a:pt x="117106" y="110845"/>
                  </a:lnTo>
                  <a:lnTo>
                    <a:pt x="206413" y="136588"/>
                  </a:lnTo>
                  <a:lnTo>
                    <a:pt x="250875" y="123761"/>
                  </a:lnTo>
                  <a:lnTo>
                    <a:pt x="295694" y="110845"/>
                  </a:lnTo>
                  <a:close/>
                </a:path>
                <a:path w="374014" h="366394">
                  <a:moveTo>
                    <a:pt x="312940" y="175323"/>
                  </a:moveTo>
                  <a:lnTo>
                    <a:pt x="246468" y="195783"/>
                  </a:lnTo>
                  <a:lnTo>
                    <a:pt x="241973" y="195783"/>
                  </a:lnTo>
                  <a:lnTo>
                    <a:pt x="233591" y="192824"/>
                  </a:lnTo>
                  <a:lnTo>
                    <a:pt x="230251" y="190246"/>
                  </a:lnTo>
                  <a:lnTo>
                    <a:pt x="227761" y="186563"/>
                  </a:lnTo>
                  <a:lnTo>
                    <a:pt x="213067" y="164934"/>
                  </a:lnTo>
                  <a:lnTo>
                    <a:pt x="213067" y="229336"/>
                  </a:lnTo>
                  <a:lnTo>
                    <a:pt x="274193" y="238798"/>
                  </a:lnTo>
                  <a:lnTo>
                    <a:pt x="282054" y="241363"/>
                  </a:lnTo>
                  <a:lnTo>
                    <a:pt x="288417" y="246138"/>
                  </a:lnTo>
                  <a:lnTo>
                    <a:pt x="292836" y="252666"/>
                  </a:lnTo>
                  <a:lnTo>
                    <a:pt x="294894" y="260451"/>
                  </a:lnTo>
                  <a:lnTo>
                    <a:pt x="312940" y="249288"/>
                  </a:lnTo>
                  <a:lnTo>
                    <a:pt x="312940" y="195783"/>
                  </a:lnTo>
                  <a:lnTo>
                    <a:pt x="312940" y="175323"/>
                  </a:lnTo>
                  <a:close/>
                </a:path>
                <a:path w="374014" h="366394">
                  <a:moveTo>
                    <a:pt x="333197" y="151307"/>
                  </a:moveTo>
                  <a:lnTo>
                    <a:pt x="333121" y="149428"/>
                  </a:lnTo>
                  <a:lnTo>
                    <a:pt x="332155" y="147574"/>
                  </a:lnTo>
                  <a:lnTo>
                    <a:pt x="316268" y="118491"/>
                  </a:lnTo>
                  <a:lnTo>
                    <a:pt x="216992" y="147116"/>
                  </a:lnTo>
                  <a:lnTo>
                    <a:pt x="217271" y="147574"/>
                  </a:lnTo>
                  <a:lnTo>
                    <a:pt x="238899" y="179412"/>
                  </a:lnTo>
                  <a:lnTo>
                    <a:pt x="240690" y="182130"/>
                  </a:lnTo>
                  <a:lnTo>
                    <a:pt x="240550" y="182130"/>
                  </a:lnTo>
                  <a:lnTo>
                    <a:pt x="243192" y="183083"/>
                  </a:lnTo>
                  <a:lnTo>
                    <a:pt x="243344" y="183083"/>
                  </a:lnTo>
                  <a:lnTo>
                    <a:pt x="330200" y="156362"/>
                  </a:lnTo>
                  <a:lnTo>
                    <a:pt x="331571" y="155117"/>
                  </a:lnTo>
                  <a:lnTo>
                    <a:pt x="333197" y="151307"/>
                  </a:lnTo>
                  <a:close/>
                </a:path>
                <a:path w="374014" h="366394">
                  <a:moveTo>
                    <a:pt x="373875" y="240842"/>
                  </a:moveTo>
                  <a:lnTo>
                    <a:pt x="370497" y="237172"/>
                  </a:lnTo>
                  <a:lnTo>
                    <a:pt x="368998" y="235648"/>
                  </a:lnTo>
                  <a:lnTo>
                    <a:pt x="367182" y="234759"/>
                  </a:lnTo>
                  <a:lnTo>
                    <a:pt x="367004" y="234759"/>
                  </a:lnTo>
                  <a:lnTo>
                    <a:pt x="363131" y="234315"/>
                  </a:lnTo>
                  <a:lnTo>
                    <a:pt x="361226" y="234759"/>
                  </a:lnTo>
                  <a:lnTo>
                    <a:pt x="359473" y="235877"/>
                  </a:lnTo>
                  <a:lnTo>
                    <a:pt x="226110" y="318452"/>
                  </a:lnTo>
                  <a:lnTo>
                    <a:pt x="223024" y="319252"/>
                  </a:lnTo>
                  <a:lnTo>
                    <a:pt x="222478" y="319252"/>
                  </a:lnTo>
                  <a:lnTo>
                    <a:pt x="216103" y="318985"/>
                  </a:lnTo>
                  <a:lnTo>
                    <a:pt x="213017" y="317906"/>
                  </a:lnTo>
                  <a:lnTo>
                    <a:pt x="170878" y="286613"/>
                  </a:lnTo>
                  <a:lnTo>
                    <a:pt x="137960" y="286613"/>
                  </a:lnTo>
                  <a:lnTo>
                    <a:pt x="136448" y="286004"/>
                  </a:lnTo>
                  <a:lnTo>
                    <a:pt x="133845" y="283464"/>
                  </a:lnTo>
                  <a:lnTo>
                    <a:pt x="133184" y="281914"/>
                  </a:lnTo>
                  <a:lnTo>
                    <a:pt x="133159" y="276504"/>
                  </a:lnTo>
                  <a:lnTo>
                    <a:pt x="136156" y="273583"/>
                  </a:lnTo>
                  <a:lnTo>
                    <a:pt x="276631" y="273583"/>
                  </a:lnTo>
                  <a:lnTo>
                    <a:pt x="281686" y="268655"/>
                  </a:lnTo>
                  <a:lnTo>
                    <a:pt x="281571" y="256971"/>
                  </a:lnTo>
                  <a:lnTo>
                    <a:pt x="277672" y="252514"/>
                  </a:lnTo>
                  <a:lnTo>
                    <a:pt x="121208" y="228269"/>
                  </a:lnTo>
                  <a:lnTo>
                    <a:pt x="115595" y="227457"/>
                  </a:lnTo>
                  <a:lnTo>
                    <a:pt x="110528" y="228269"/>
                  </a:lnTo>
                  <a:lnTo>
                    <a:pt x="110109" y="228269"/>
                  </a:lnTo>
                  <a:lnTo>
                    <a:pt x="104851" y="230962"/>
                  </a:lnTo>
                  <a:lnTo>
                    <a:pt x="65087" y="252171"/>
                  </a:lnTo>
                  <a:lnTo>
                    <a:pt x="57632" y="254038"/>
                  </a:lnTo>
                  <a:lnTo>
                    <a:pt x="2997" y="254038"/>
                  </a:lnTo>
                  <a:lnTo>
                    <a:pt x="0" y="256971"/>
                  </a:lnTo>
                  <a:lnTo>
                    <a:pt x="0" y="316331"/>
                  </a:lnTo>
                  <a:lnTo>
                    <a:pt x="2959" y="319252"/>
                  </a:lnTo>
                  <a:lnTo>
                    <a:pt x="57340" y="319252"/>
                  </a:lnTo>
                  <a:lnTo>
                    <a:pt x="63487" y="320192"/>
                  </a:lnTo>
                  <a:lnTo>
                    <a:pt x="208089" y="365798"/>
                  </a:lnTo>
                  <a:lnTo>
                    <a:pt x="214884" y="364655"/>
                  </a:lnTo>
                  <a:lnTo>
                    <a:pt x="373494" y="246811"/>
                  </a:lnTo>
                  <a:lnTo>
                    <a:pt x="373875" y="24084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993" y="1714144"/>
              <a:ext cx="112857" cy="103442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271" y="1388749"/>
            <a:ext cx="349806" cy="37481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3999" y="3056432"/>
            <a:ext cx="348355" cy="33213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694089" y="1714149"/>
            <a:ext cx="300990" cy="282575"/>
            <a:chOff x="8694089" y="1714149"/>
            <a:chExt cx="300990" cy="28257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1933" y="1715869"/>
              <a:ext cx="132925" cy="22313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694089" y="1714149"/>
              <a:ext cx="255904" cy="282575"/>
            </a:xfrm>
            <a:custGeom>
              <a:avLst/>
              <a:gdLst/>
              <a:ahLst/>
              <a:cxnLst/>
              <a:rect l="l" t="t" r="r" b="b"/>
              <a:pathLst>
                <a:path w="255904" h="282575">
                  <a:moveTo>
                    <a:pt x="150403" y="282389"/>
                  </a:moveTo>
                  <a:lnTo>
                    <a:pt x="102866" y="275199"/>
                  </a:lnTo>
                  <a:lnTo>
                    <a:pt x="61580" y="255172"/>
                  </a:lnTo>
                  <a:lnTo>
                    <a:pt x="29022" y="224631"/>
                  </a:lnTo>
                  <a:lnTo>
                    <a:pt x="7670" y="185901"/>
                  </a:lnTo>
                  <a:lnTo>
                    <a:pt x="0" y="141305"/>
                  </a:lnTo>
                  <a:lnTo>
                    <a:pt x="7048" y="98792"/>
                  </a:lnTo>
                  <a:lnTo>
                    <a:pt x="7163" y="98100"/>
                  </a:lnTo>
                  <a:lnTo>
                    <a:pt x="27200" y="60256"/>
                  </a:lnTo>
                  <a:lnTo>
                    <a:pt x="57936" y="29924"/>
                  </a:lnTo>
                  <a:lnTo>
                    <a:pt x="97193" y="9254"/>
                  </a:lnTo>
                  <a:lnTo>
                    <a:pt x="142795" y="396"/>
                  </a:lnTo>
                  <a:lnTo>
                    <a:pt x="148670" y="0"/>
                  </a:lnTo>
                  <a:lnTo>
                    <a:pt x="154027" y="4827"/>
                  </a:lnTo>
                  <a:lnTo>
                    <a:pt x="153956" y="86193"/>
                  </a:lnTo>
                  <a:lnTo>
                    <a:pt x="65934" y="86193"/>
                  </a:lnTo>
                  <a:lnTo>
                    <a:pt x="57452" y="87812"/>
                  </a:lnTo>
                  <a:lnTo>
                    <a:pt x="50421" y="92232"/>
                  </a:lnTo>
                  <a:lnTo>
                    <a:pt x="45690" y="98792"/>
                  </a:lnTo>
                  <a:lnTo>
                    <a:pt x="43945" y="106827"/>
                  </a:lnTo>
                  <a:lnTo>
                    <a:pt x="45670" y="114864"/>
                  </a:lnTo>
                  <a:lnTo>
                    <a:pt x="50383" y="121429"/>
                  </a:lnTo>
                  <a:lnTo>
                    <a:pt x="57377" y="125856"/>
                  </a:lnTo>
                  <a:lnTo>
                    <a:pt x="65957" y="127483"/>
                  </a:lnTo>
                  <a:lnTo>
                    <a:pt x="153920" y="127483"/>
                  </a:lnTo>
                  <a:lnTo>
                    <a:pt x="153914" y="134119"/>
                  </a:lnTo>
                  <a:lnTo>
                    <a:pt x="65934" y="134119"/>
                  </a:lnTo>
                  <a:lnTo>
                    <a:pt x="45979" y="137868"/>
                  </a:lnTo>
                  <a:lnTo>
                    <a:pt x="29513" y="148092"/>
                  </a:lnTo>
                  <a:lnTo>
                    <a:pt x="18193" y="163255"/>
                  </a:lnTo>
                  <a:lnTo>
                    <a:pt x="13675" y="181822"/>
                  </a:lnTo>
                  <a:lnTo>
                    <a:pt x="19472" y="196132"/>
                  </a:lnTo>
                  <a:lnTo>
                    <a:pt x="26945" y="209684"/>
                  </a:lnTo>
                  <a:lnTo>
                    <a:pt x="36013" y="222350"/>
                  </a:lnTo>
                  <a:lnTo>
                    <a:pt x="46595" y="234002"/>
                  </a:lnTo>
                  <a:lnTo>
                    <a:pt x="254278" y="234002"/>
                  </a:lnTo>
                  <a:lnTo>
                    <a:pt x="254729" y="234409"/>
                  </a:lnTo>
                  <a:lnTo>
                    <a:pt x="159000" y="234409"/>
                  </a:lnTo>
                  <a:lnTo>
                    <a:pt x="140660" y="234609"/>
                  </a:lnTo>
                  <a:lnTo>
                    <a:pt x="124391" y="241164"/>
                  </a:lnTo>
                  <a:lnTo>
                    <a:pt x="111929" y="252963"/>
                  </a:lnTo>
                  <a:lnTo>
                    <a:pt x="105020" y="268876"/>
                  </a:lnTo>
                  <a:lnTo>
                    <a:pt x="116070" y="271886"/>
                  </a:lnTo>
                  <a:lnTo>
                    <a:pt x="127393" y="274046"/>
                  </a:lnTo>
                  <a:lnTo>
                    <a:pt x="138848" y="275344"/>
                  </a:lnTo>
                  <a:lnTo>
                    <a:pt x="150385" y="275776"/>
                  </a:lnTo>
                  <a:lnTo>
                    <a:pt x="193863" y="275776"/>
                  </a:lnTo>
                  <a:lnTo>
                    <a:pt x="177990" y="279994"/>
                  </a:lnTo>
                  <a:lnTo>
                    <a:pt x="150403" y="282389"/>
                  </a:lnTo>
                  <a:close/>
                </a:path>
                <a:path w="255904" h="282575">
                  <a:moveTo>
                    <a:pt x="153920" y="127483"/>
                  </a:moveTo>
                  <a:lnTo>
                    <a:pt x="65957" y="127483"/>
                  </a:lnTo>
                  <a:lnTo>
                    <a:pt x="74522" y="125856"/>
                  </a:lnTo>
                  <a:lnTo>
                    <a:pt x="81514" y="121429"/>
                  </a:lnTo>
                  <a:lnTo>
                    <a:pt x="86227" y="114864"/>
                  </a:lnTo>
                  <a:lnTo>
                    <a:pt x="87952" y="106827"/>
                  </a:lnTo>
                  <a:lnTo>
                    <a:pt x="86217" y="98792"/>
                  </a:lnTo>
                  <a:lnTo>
                    <a:pt x="81498" y="92232"/>
                  </a:lnTo>
                  <a:lnTo>
                    <a:pt x="74500" y="87812"/>
                  </a:lnTo>
                  <a:lnTo>
                    <a:pt x="65934" y="86193"/>
                  </a:lnTo>
                  <a:lnTo>
                    <a:pt x="153956" y="86193"/>
                  </a:lnTo>
                  <a:lnTo>
                    <a:pt x="153920" y="127483"/>
                  </a:lnTo>
                  <a:close/>
                </a:path>
                <a:path w="255904" h="282575">
                  <a:moveTo>
                    <a:pt x="254278" y="234002"/>
                  </a:moveTo>
                  <a:lnTo>
                    <a:pt x="46595" y="234002"/>
                  </a:lnTo>
                  <a:lnTo>
                    <a:pt x="115937" y="168949"/>
                  </a:lnTo>
                  <a:lnTo>
                    <a:pt x="108544" y="154774"/>
                  </a:lnTo>
                  <a:lnTo>
                    <a:pt x="96971" y="143754"/>
                  </a:lnTo>
                  <a:lnTo>
                    <a:pt x="82381" y="136625"/>
                  </a:lnTo>
                  <a:lnTo>
                    <a:pt x="65934" y="134119"/>
                  </a:lnTo>
                  <a:lnTo>
                    <a:pt x="153914" y="134119"/>
                  </a:lnTo>
                  <a:lnTo>
                    <a:pt x="153909" y="139938"/>
                  </a:lnTo>
                  <a:lnTo>
                    <a:pt x="208236" y="190905"/>
                  </a:lnTo>
                  <a:lnTo>
                    <a:pt x="150385" y="190905"/>
                  </a:lnTo>
                  <a:lnTo>
                    <a:pt x="142894" y="192324"/>
                  </a:lnTo>
                  <a:lnTo>
                    <a:pt x="136874" y="196132"/>
                  </a:lnTo>
                  <a:lnTo>
                    <a:pt x="132652" y="201932"/>
                  </a:lnTo>
                  <a:lnTo>
                    <a:pt x="131140" y="208959"/>
                  </a:lnTo>
                  <a:lnTo>
                    <a:pt x="132652" y="215987"/>
                  </a:lnTo>
                  <a:lnTo>
                    <a:pt x="136777" y="221726"/>
                  </a:lnTo>
                  <a:lnTo>
                    <a:pt x="142894" y="225595"/>
                  </a:lnTo>
                  <a:lnTo>
                    <a:pt x="150385" y="227014"/>
                  </a:lnTo>
                  <a:lnTo>
                    <a:pt x="246725" y="227014"/>
                  </a:lnTo>
                  <a:lnTo>
                    <a:pt x="251613" y="231599"/>
                  </a:lnTo>
                  <a:lnTo>
                    <a:pt x="254278" y="234002"/>
                  </a:lnTo>
                  <a:close/>
                </a:path>
                <a:path w="255904" h="282575">
                  <a:moveTo>
                    <a:pt x="246725" y="227014"/>
                  </a:moveTo>
                  <a:lnTo>
                    <a:pt x="150385" y="227014"/>
                  </a:lnTo>
                  <a:lnTo>
                    <a:pt x="157876" y="225595"/>
                  </a:lnTo>
                  <a:lnTo>
                    <a:pt x="163993" y="221726"/>
                  </a:lnTo>
                  <a:lnTo>
                    <a:pt x="168117" y="215987"/>
                  </a:lnTo>
                  <a:lnTo>
                    <a:pt x="169629" y="208959"/>
                  </a:lnTo>
                  <a:lnTo>
                    <a:pt x="168105" y="201932"/>
                  </a:lnTo>
                  <a:lnTo>
                    <a:pt x="163874" y="196132"/>
                  </a:lnTo>
                  <a:lnTo>
                    <a:pt x="157831" y="192324"/>
                  </a:lnTo>
                  <a:lnTo>
                    <a:pt x="150385" y="190905"/>
                  </a:lnTo>
                  <a:lnTo>
                    <a:pt x="208236" y="190905"/>
                  </a:lnTo>
                  <a:lnTo>
                    <a:pt x="246725" y="227014"/>
                  </a:lnTo>
                  <a:close/>
                </a:path>
                <a:path w="255904" h="282575">
                  <a:moveTo>
                    <a:pt x="193863" y="275776"/>
                  </a:moveTo>
                  <a:lnTo>
                    <a:pt x="150385" y="275776"/>
                  </a:lnTo>
                  <a:lnTo>
                    <a:pt x="161935" y="275344"/>
                  </a:lnTo>
                  <a:lnTo>
                    <a:pt x="173369" y="274046"/>
                  </a:lnTo>
                  <a:lnTo>
                    <a:pt x="184666" y="271886"/>
                  </a:lnTo>
                  <a:lnTo>
                    <a:pt x="195758" y="268876"/>
                  </a:lnTo>
                  <a:lnTo>
                    <a:pt x="191139" y="256583"/>
                  </a:lnTo>
                  <a:lnTo>
                    <a:pt x="183037" y="246332"/>
                  </a:lnTo>
                  <a:lnTo>
                    <a:pt x="172106" y="238736"/>
                  </a:lnTo>
                  <a:lnTo>
                    <a:pt x="159000" y="234409"/>
                  </a:lnTo>
                  <a:lnTo>
                    <a:pt x="254729" y="234409"/>
                  </a:lnTo>
                  <a:lnTo>
                    <a:pt x="255843" y="235413"/>
                  </a:lnTo>
                  <a:lnTo>
                    <a:pt x="255726" y="241164"/>
                  </a:lnTo>
                  <a:lnTo>
                    <a:pt x="255701" y="242379"/>
                  </a:lnTo>
                  <a:lnTo>
                    <a:pt x="251236" y="245972"/>
                  </a:lnTo>
                  <a:lnTo>
                    <a:pt x="229059" y="261550"/>
                  </a:lnTo>
                  <a:lnTo>
                    <a:pt x="204426" y="272969"/>
                  </a:lnTo>
                  <a:lnTo>
                    <a:pt x="193863" y="275776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1699" y="4714606"/>
            <a:ext cx="247165" cy="246222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315533" y="1307398"/>
          <a:ext cx="8211820" cy="429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/>
                <a:gridCol w="2001520"/>
                <a:gridCol w="829944"/>
                <a:gridCol w="821689"/>
                <a:gridCol w="2001519"/>
                <a:gridCol w="1228725"/>
              </a:tblGrid>
              <a:tr h="16351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45440" marR="330200" indent="-6985">
                        <a:lnSpc>
                          <a:spcPct val="96100"/>
                        </a:lnSpc>
                      </a:pPr>
                      <a:r>
                        <a:rPr dirty="0" sz="750" spc="12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Problem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aim</a:t>
                      </a:r>
                      <a:r>
                        <a:rPr dirty="0" sz="75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solve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just" marL="474980" marR="313690" indent="-150495">
                        <a:lnSpc>
                          <a:spcPts val="830"/>
                        </a:lnSpc>
                        <a:spcBef>
                          <a:spcPts val="15"/>
                        </a:spcBef>
                      </a:pPr>
                      <a:r>
                        <a:rPr dirty="0" sz="750" spc="45">
                          <a:latin typeface="Trebuchet MS"/>
                          <a:cs typeface="Trebuchet MS"/>
                        </a:rPr>
                        <a:t>inefficient, time-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just" marL="317500">
                        <a:lnSpc>
                          <a:spcPts val="819"/>
                        </a:lnSpc>
                      </a:pPr>
                      <a:r>
                        <a:rPr dirty="0" sz="750" spc="105">
                          <a:latin typeface="Trebuchet MS"/>
                          <a:cs typeface="Trebuchet MS"/>
                        </a:rPr>
                        <a:t>consuming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just" marL="320040" marR="304800" indent="45085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85"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collection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40">
                          <a:latin typeface="Trebuchet MS"/>
                          <a:cs typeface="Trebuchet MS"/>
                        </a:rPr>
                        <a:t>AI-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just" marL="381000" marR="370840" indent="43180">
                        <a:lnSpc>
                          <a:spcPts val="830"/>
                        </a:lnSpc>
                        <a:spcBef>
                          <a:spcPts val="10"/>
                        </a:spcBef>
                      </a:pPr>
                      <a:r>
                        <a:rPr dirty="0" sz="750" spc="65">
                          <a:latin typeface="Trebuchet MS"/>
                          <a:cs typeface="Trebuchet MS"/>
                        </a:rPr>
                        <a:t>driven,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ethical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scraping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just" marL="495300">
                        <a:lnSpc>
                          <a:spcPts val="885"/>
                        </a:lnSpc>
                      </a:pPr>
                      <a:r>
                        <a:rPr dirty="0" sz="750" spc="-10">
                          <a:latin typeface="Trebuchet MS"/>
                          <a:cs typeface="Trebuchet MS"/>
                        </a:rPr>
                        <a:t>tool.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ts val="900"/>
                        </a:lnSpc>
                      </a:pPr>
                      <a:r>
                        <a:rPr dirty="0" sz="750" spc="12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Solution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11430">
                        <a:lnSpc>
                          <a:spcPts val="865"/>
                        </a:lnSpc>
                      </a:pPr>
                      <a:r>
                        <a:rPr dirty="0" sz="750" spc="105">
                          <a:latin typeface="Trebuchet MS"/>
                          <a:cs typeface="Trebuchet MS"/>
                        </a:rPr>
                        <a:t>ScrapeSmart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dirty="0" sz="7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40">
                          <a:latin typeface="Trebuchet MS"/>
                          <a:cs typeface="Trebuchet MS"/>
                        </a:rPr>
                        <a:t>AI-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271780" marR="254000" indent="1270">
                        <a:lnSpc>
                          <a:spcPts val="830"/>
                        </a:lnSpc>
                        <a:spcBef>
                          <a:spcPts val="55"/>
                        </a:spcBef>
                      </a:pPr>
                      <a:r>
                        <a:rPr dirty="0" sz="750" spc="90">
                          <a:latin typeface="Trebuchet MS"/>
                          <a:cs typeface="Trebuchet MS"/>
                        </a:rPr>
                        <a:t>powered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scraping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5">
                          <a:latin typeface="Trebuchet MS"/>
                          <a:cs typeface="Trebuchet MS"/>
                        </a:rPr>
                        <a:t>tool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75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lets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extract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web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using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natural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11430">
                        <a:lnSpc>
                          <a:spcPts val="819"/>
                        </a:lnSpc>
                      </a:pPr>
                      <a:r>
                        <a:rPr dirty="0" sz="750" spc="95">
                          <a:latin typeface="Trebuchet MS"/>
                          <a:cs typeface="Trebuchet MS"/>
                        </a:rPr>
                        <a:t>language,</a:t>
                      </a:r>
                      <a:r>
                        <a:rPr dirty="0" sz="75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adapts</a:t>
                      </a:r>
                      <a:r>
                        <a:rPr dirty="0" sz="7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45">
                          <a:latin typeface="Trebuchet MS"/>
                          <a:cs typeface="Trebuchet MS"/>
                        </a:rPr>
                        <a:t>site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409575" marR="391160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100">
                          <a:latin typeface="Trebuchet MS"/>
                          <a:cs typeface="Trebuchet MS"/>
                        </a:rPr>
                        <a:t>changes,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ensures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ethical,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no-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code</a:t>
                      </a:r>
                      <a:r>
                        <a:rPr dirty="0" sz="75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data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10160">
                        <a:lnSpc>
                          <a:spcPts val="819"/>
                        </a:lnSpc>
                      </a:pPr>
                      <a:r>
                        <a:rPr dirty="0" sz="750" spc="65">
                          <a:latin typeface="Trebuchet MS"/>
                          <a:cs typeface="Trebuchet MS"/>
                        </a:rPr>
                        <a:t>collection</a:t>
                      </a:r>
                      <a:r>
                        <a:rPr dirty="0" sz="750" spc="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750" spc="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researchers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429259" marR="418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50" spc="14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dirty="0" sz="750" spc="11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value </a:t>
                      </a:r>
                      <a:r>
                        <a:rPr dirty="0" sz="750" spc="114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Proposition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42900" marR="335280" indent="-635">
                        <a:lnSpc>
                          <a:spcPts val="830"/>
                        </a:lnSpc>
                        <a:spcBef>
                          <a:spcPts val="15"/>
                        </a:spcBef>
                      </a:pPr>
                      <a:r>
                        <a:rPr dirty="0" sz="750" spc="70">
                          <a:latin typeface="Trebuchet MS"/>
                          <a:cs typeface="Trebuchet MS"/>
                        </a:rPr>
                        <a:t>AI-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powered</a:t>
                      </a:r>
                      <a:r>
                        <a:rPr dirty="0" sz="750" spc="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web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scraping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tool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0">
                          <a:latin typeface="Trebuchet MS"/>
                          <a:cs typeface="Trebuchet MS"/>
                        </a:rPr>
                        <a:t>that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adapts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45">
                          <a:latin typeface="Trebuchet MS"/>
                          <a:cs typeface="Trebuchet MS"/>
                        </a:rPr>
                        <a:t>site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ts val="819"/>
                        </a:lnSpc>
                      </a:pPr>
                      <a:r>
                        <a:rPr dirty="0" sz="750" spc="100">
                          <a:latin typeface="Trebuchet MS"/>
                          <a:cs typeface="Trebuchet MS"/>
                        </a:rPr>
                        <a:t>changes,</a:t>
                      </a:r>
                      <a:r>
                        <a:rPr dirty="0" sz="750" spc="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no-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code,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29565" marR="318770" indent="62230">
                        <a:lnSpc>
                          <a:spcPts val="830"/>
                        </a:lnSpc>
                        <a:spcBef>
                          <a:spcPts val="80"/>
                        </a:spcBef>
                      </a:pPr>
                      <a:r>
                        <a:rPr dirty="0" sz="750" spc="100">
                          <a:latin typeface="Trebuchet MS"/>
                          <a:cs typeface="Trebuchet MS"/>
                        </a:rPr>
                        <a:t>saving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boosting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accuracy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dirty="0" sz="750" spc="114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Unfair</a:t>
                      </a:r>
                      <a:r>
                        <a:rPr dirty="0" sz="750" spc="14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4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Advantage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18135" marR="312420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70">
                          <a:latin typeface="Trebuchet MS"/>
                          <a:cs typeface="Trebuchet MS"/>
                        </a:rPr>
                        <a:t>AI-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powered</a:t>
                      </a:r>
                      <a:r>
                        <a:rPr dirty="0" sz="750" spc="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scraping,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0">
                          <a:latin typeface="Trebuchet MS"/>
                          <a:cs typeface="Trebuchet MS"/>
                        </a:rPr>
                        <a:t>no-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code</a:t>
                      </a:r>
                      <a:r>
                        <a:rPr dirty="0" sz="7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interface,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and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ts val="785"/>
                        </a:lnSpc>
                      </a:pPr>
                      <a:r>
                        <a:rPr dirty="0" sz="750" spc="85">
                          <a:latin typeface="Trebuchet MS"/>
                          <a:cs typeface="Trebuchet MS"/>
                        </a:rPr>
                        <a:t>adaptable</a:t>
                      </a:r>
                      <a:r>
                        <a:rPr dirty="0" sz="7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platform,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26390" marR="326390">
                        <a:lnSpc>
                          <a:spcPts val="830"/>
                        </a:lnSpc>
                        <a:spcBef>
                          <a:spcPts val="55"/>
                        </a:spcBef>
                      </a:pPr>
                      <a:r>
                        <a:rPr dirty="0" sz="750" spc="105">
                          <a:latin typeface="Trebuchet MS"/>
                          <a:cs typeface="Trebuchet MS"/>
                        </a:rPr>
                        <a:t>making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accessible</a:t>
                      </a:r>
                      <a:r>
                        <a:rPr dirty="0" sz="7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and scalable</a:t>
                      </a:r>
                      <a:r>
                        <a:rPr dirty="0" sz="750" spc="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750" spc="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750" spc="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users.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295910" marR="300990" indent="1905">
                        <a:lnSpc>
                          <a:spcPct val="94300"/>
                        </a:lnSpc>
                      </a:pPr>
                      <a:r>
                        <a:rPr dirty="0" sz="750" spc="13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Customer </a:t>
                      </a:r>
                      <a:r>
                        <a:rPr dirty="0" sz="750" spc="16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Segment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Data-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driven 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businesses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and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R="3810">
                        <a:lnSpc>
                          <a:spcPts val="830"/>
                        </a:lnSpc>
                      </a:pPr>
                      <a:r>
                        <a:rPr dirty="0" sz="750" spc="90">
                          <a:latin typeface="Trebuchet MS"/>
                          <a:cs typeface="Trebuchet MS"/>
                        </a:rPr>
                        <a:t>independent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295910" marR="295910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80">
                          <a:latin typeface="Trebuchet MS"/>
                          <a:cs typeface="Trebuchet MS"/>
                        </a:rPr>
                        <a:t>researchers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seeking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261620" marR="266700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dirty="0" sz="750" spc="55">
                          <a:latin typeface="Trebuchet MS"/>
                          <a:cs typeface="Trebuchet MS"/>
                        </a:rPr>
                        <a:t>efficient</a:t>
                      </a:r>
                      <a:r>
                        <a:rPr dirty="0" sz="750" spc="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web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data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R="3175">
                        <a:lnSpc>
                          <a:spcPts val="785"/>
                        </a:lnSpc>
                      </a:pPr>
                      <a:r>
                        <a:rPr dirty="0" sz="750" spc="60">
                          <a:latin typeface="Trebuchet MS"/>
                          <a:cs typeface="Trebuchet MS"/>
                        </a:rPr>
                        <a:t>extraction.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ts val="865"/>
                        </a:lnSpc>
                      </a:pPr>
                      <a:r>
                        <a:rPr dirty="0" sz="750" spc="85">
                          <a:latin typeface="Trebuchet MS"/>
                          <a:cs typeface="Trebuchet MS"/>
                        </a:rPr>
                        <a:t>,Startups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19405" marR="318770" indent="635">
                        <a:lnSpc>
                          <a:spcPct val="93900"/>
                        </a:lnSpc>
                        <a:spcBef>
                          <a:spcPts val="55"/>
                        </a:spcBef>
                      </a:pP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small-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scale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SaaS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developers looking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integrate </a:t>
                      </a:r>
                      <a:r>
                        <a:rPr dirty="0" sz="750" spc="50">
                          <a:latin typeface="Trebuchet MS"/>
                          <a:cs typeface="Trebuchet MS"/>
                        </a:rPr>
                        <a:t>affordable,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R="4445">
                        <a:lnSpc>
                          <a:spcPts val="835"/>
                        </a:lnSpc>
                      </a:pPr>
                      <a:r>
                        <a:rPr dirty="0" sz="750" spc="75">
                          <a:latin typeface="Trebuchet MS"/>
                          <a:cs typeface="Trebuchet MS"/>
                        </a:rPr>
                        <a:t>scalable</a:t>
                      </a:r>
                      <a:r>
                        <a:rPr dirty="0" sz="750" spc="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web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16021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ts val="900"/>
                        </a:lnSpc>
                      </a:pPr>
                      <a:r>
                        <a:rPr dirty="0" sz="750" spc="12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Key</a:t>
                      </a:r>
                      <a:r>
                        <a:rPr dirty="0" sz="750" spc="13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1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Metric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283845" marR="269240" indent="-635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100">
                          <a:latin typeface="Trebuchet MS"/>
                          <a:cs typeface="Trebuchet MS"/>
                        </a:rPr>
                        <a:t>Customer</a:t>
                      </a:r>
                      <a:r>
                        <a:rPr dirty="0" sz="75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acquisition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0">
                          <a:latin typeface="Trebuchet MS"/>
                          <a:cs typeface="Trebuchet MS"/>
                        </a:rPr>
                        <a:t>rate,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retention</a:t>
                      </a:r>
                      <a:r>
                        <a:rPr dirty="0" sz="750" spc="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0">
                          <a:latin typeface="Trebuchet MS"/>
                          <a:cs typeface="Trebuchet MS"/>
                        </a:rPr>
                        <a:t>rate,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churn</a:t>
                      </a:r>
                      <a:r>
                        <a:rPr dirty="0" sz="750" spc="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0">
                          <a:latin typeface="Trebuchet MS"/>
                          <a:cs typeface="Trebuchet MS"/>
                        </a:rPr>
                        <a:t>rate,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active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0">
                          <a:latin typeface="Trebuchet MS"/>
                          <a:cs typeface="Trebuchet MS"/>
                        </a:rPr>
                        <a:t>users,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data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6985">
                        <a:lnSpc>
                          <a:spcPts val="819"/>
                        </a:lnSpc>
                      </a:pPr>
                      <a:r>
                        <a:rPr dirty="0" sz="750" spc="80">
                          <a:latin typeface="Trebuchet MS"/>
                          <a:cs typeface="Trebuchet MS"/>
                        </a:rPr>
                        <a:t>processed.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dirty="0" sz="750" spc="13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Channels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ts val="865"/>
                        </a:lnSpc>
                      </a:pPr>
                      <a:r>
                        <a:rPr dirty="0" sz="750">
                          <a:latin typeface="Trebuchet MS"/>
                          <a:cs typeface="Trebuchet MS"/>
                        </a:rPr>
                        <a:t>We’ll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dirty="0" sz="750" spc="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direct</a:t>
                      </a:r>
                      <a:r>
                        <a:rPr dirty="0" sz="750" spc="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55">
                          <a:latin typeface="Trebuchet MS"/>
                          <a:cs typeface="Trebuchet MS"/>
                        </a:rPr>
                        <a:t>sales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02260" marR="297180">
                        <a:lnSpc>
                          <a:spcPts val="830"/>
                        </a:lnSpc>
                        <a:spcBef>
                          <a:spcPts val="50"/>
                        </a:spcBef>
                      </a:pPr>
                      <a:r>
                        <a:rPr dirty="0" sz="750" spc="105">
                          <a:latin typeface="Trebuchet MS"/>
                          <a:cs typeface="Trebuchet MS"/>
                        </a:rPr>
                        <a:t>through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our</a:t>
                      </a:r>
                      <a:r>
                        <a:rPr dirty="0" sz="7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website,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5">
                          <a:latin typeface="Trebuchet MS"/>
                          <a:cs typeface="Trebuchet MS"/>
                        </a:rPr>
                        <a:t>B2B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marketplaces</a:t>
                      </a:r>
                      <a:r>
                        <a:rPr dirty="0" sz="7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-20">
                          <a:latin typeface="Trebuchet MS"/>
                          <a:cs typeface="Trebuchet MS"/>
                        </a:rPr>
                        <a:t>like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41630" marR="336550">
                        <a:lnSpc>
                          <a:spcPts val="830"/>
                        </a:lnSpc>
                        <a:spcBef>
                          <a:spcPts val="10"/>
                        </a:spcBef>
                      </a:pPr>
                      <a:r>
                        <a:rPr dirty="0" sz="750" spc="80">
                          <a:latin typeface="Trebuchet MS"/>
                          <a:cs typeface="Trebuchet MS"/>
                        </a:rPr>
                        <a:t>IndiaMART,</a:t>
                      </a:r>
                      <a:r>
                        <a:rPr dirty="0" sz="750" spc="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partnerships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resellers,</a:t>
                      </a:r>
                      <a:r>
                        <a:rPr dirty="0" sz="750" spc="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5">
                          <a:latin typeface="Trebuchet MS"/>
                          <a:cs typeface="Trebuchet MS"/>
                        </a:rPr>
                        <a:t>a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 marL="349885" marR="343535">
                        <a:lnSpc>
                          <a:spcPts val="830"/>
                        </a:lnSpc>
                        <a:spcBef>
                          <a:spcPts val="65"/>
                        </a:spcBef>
                      </a:pPr>
                      <a:r>
                        <a:rPr dirty="0" sz="750" spc="85">
                          <a:latin typeface="Trebuchet MS"/>
                          <a:cs typeface="Trebuchet MS"/>
                        </a:rPr>
                        <a:t>dedicated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sales</a:t>
                      </a:r>
                      <a:r>
                        <a:rPr dirty="0" sz="750" spc="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team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3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SMEs</a:t>
                      </a:r>
                      <a:r>
                        <a:rPr dirty="0" sz="75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0">
                          <a:latin typeface="Trebuchet MS"/>
                          <a:cs typeface="Trebuchet MS"/>
                        </a:rPr>
                        <a:t>large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enterprises.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1057275">
                <a:tc gridSpan="3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750" spc="12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dirty="0" sz="750" spc="14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2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Structure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764540" marR="336550">
                        <a:lnSpc>
                          <a:spcPts val="830"/>
                        </a:lnSpc>
                        <a:spcBef>
                          <a:spcPts val="595"/>
                        </a:spcBef>
                      </a:pPr>
                      <a:r>
                        <a:rPr dirty="0" sz="750" spc="65">
                          <a:latin typeface="Trebuchet MS"/>
                          <a:cs typeface="Trebuchet MS"/>
                        </a:rPr>
                        <a:t>Platform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development,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cloud</a:t>
                      </a:r>
                      <a:r>
                        <a:rPr dirty="0" sz="750" spc="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5">
                          <a:latin typeface="Trebuchet MS"/>
                          <a:cs typeface="Trebuchet MS"/>
                        </a:rPr>
                        <a:t>infrastructure,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0">
                          <a:latin typeface="Trebuchet MS"/>
                          <a:cs typeface="Trebuchet MS"/>
                        </a:rPr>
                        <a:t>customer support,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marketing,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10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750" spc="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85">
                          <a:latin typeface="Trebuchet MS"/>
                          <a:cs typeface="Trebuchet MS"/>
                        </a:rPr>
                        <a:t>R&amp;D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82105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750" spc="140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Revenue </a:t>
                      </a:r>
                      <a:r>
                        <a:rPr dirty="0" sz="750" spc="145" b="1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Streams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821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750" spc="90">
                          <a:latin typeface="Trebuchet MS"/>
                          <a:cs typeface="Trebuchet MS"/>
                        </a:rPr>
                        <a:t>Freemium</a:t>
                      </a:r>
                      <a:r>
                        <a:rPr dirty="0" sz="750" spc="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70">
                          <a:latin typeface="Trebuchet MS"/>
                          <a:cs typeface="Trebuchet MS"/>
                        </a:rPr>
                        <a:t>Model,</a:t>
                      </a:r>
                      <a:r>
                        <a:rPr dirty="0" sz="750" spc="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95">
                          <a:latin typeface="Trebuchet MS"/>
                          <a:cs typeface="Trebuchet MS"/>
                        </a:rPr>
                        <a:t>Subscription</a:t>
                      </a:r>
                      <a:r>
                        <a:rPr dirty="0" sz="750" spc="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50" spc="65">
                          <a:latin typeface="Trebuchet MS"/>
                          <a:cs typeface="Trebuchet MS"/>
                        </a:rPr>
                        <a:t>Model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 descr=""/>
          <p:cNvSpPr/>
          <p:nvPr/>
        </p:nvSpPr>
        <p:spPr>
          <a:xfrm>
            <a:off x="5659768" y="4724119"/>
            <a:ext cx="292735" cy="283210"/>
          </a:xfrm>
          <a:custGeom>
            <a:avLst/>
            <a:gdLst/>
            <a:ahLst/>
            <a:cxnLst/>
            <a:rect l="l" t="t" r="r" b="b"/>
            <a:pathLst>
              <a:path w="292735" h="283210">
                <a:moveTo>
                  <a:pt x="80200" y="40373"/>
                </a:moveTo>
                <a:lnTo>
                  <a:pt x="28473" y="40373"/>
                </a:lnTo>
                <a:lnTo>
                  <a:pt x="26123" y="42633"/>
                </a:lnTo>
                <a:lnTo>
                  <a:pt x="26123" y="55511"/>
                </a:lnTo>
                <a:lnTo>
                  <a:pt x="78371" y="55511"/>
                </a:lnTo>
                <a:lnTo>
                  <a:pt x="78371" y="50292"/>
                </a:lnTo>
                <a:lnTo>
                  <a:pt x="79006" y="45224"/>
                </a:lnTo>
                <a:lnTo>
                  <a:pt x="80200" y="40373"/>
                </a:lnTo>
                <a:close/>
              </a:path>
              <a:path w="292735" h="283210">
                <a:moveTo>
                  <a:pt x="83604" y="80733"/>
                </a:moveTo>
                <a:lnTo>
                  <a:pt x="81521" y="75933"/>
                </a:lnTo>
                <a:lnTo>
                  <a:pt x="80035" y="70853"/>
                </a:lnTo>
                <a:lnTo>
                  <a:pt x="79184" y="65595"/>
                </a:lnTo>
                <a:lnTo>
                  <a:pt x="26123" y="65595"/>
                </a:lnTo>
                <a:lnTo>
                  <a:pt x="26123" y="80733"/>
                </a:lnTo>
                <a:lnTo>
                  <a:pt x="83604" y="80733"/>
                </a:lnTo>
                <a:close/>
              </a:path>
              <a:path w="292735" h="283210">
                <a:moveTo>
                  <a:pt x="151523" y="22453"/>
                </a:moveTo>
                <a:lnTo>
                  <a:pt x="149174" y="20180"/>
                </a:lnTo>
                <a:lnTo>
                  <a:pt x="143421" y="20180"/>
                </a:lnTo>
                <a:lnTo>
                  <a:pt x="141071" y="22453"/>
                </a:lnTo>
                <a:lnTo>
                  <a:pt x="141071" y="35737"/>
                </a:lnTo>
                <a:lnTo>
                  <a:pt x="142316" y="37553"/>
                </a:lnTo>
                <a:lnTo>
                  <a:pt x="144233" y="38354"/>
                </a:lnTo>
                <a:lnTo>
                  <a:pt x="146304" y="39204"/>
                </a:lnTo>
                <a:lnTo>
                  <a:pt x="150279" y="37553"/>
                </a:lnTo>
                <a:lnTo>
                  <a:pt x="151523" y="35737"/>
                </a:lnTo>
                <a:lnTo>
                  <a:pt x="151523" y="22453"/>
                </a:lnTo>
                <a:close/>
              </a:path>
              <a:path w="292735" h="283210">
                <a:moveTo>
                  <a:pt x="266471" y="90830"/>
                </a:moveTo>
                <a:lnTo>
                  <a:pt x="256019" y="90830"/>
                </a:lnTo>
                <a:lnTo>
                  <a:pt x="256019" y="116065"/>
                </a:lnTo>
                <a:lnTo>
                  <a:pt x="256019" y="166522"/>
                </a:lnTo>
                <a:lnTo>
                  <a:pt x="245033" y="166522"/>
                </a:lnTo>
                <a:lnTo>
                  <a:pt x="240347" y="171043"/>
                </a:lnTo>
                <a:lnTo>
                  <a:pt x="240347" y="181660"/>
                </a:lnTo>
                <a:lnTo>
                  <a:pt x="177647" y="181660"/>
                </a:lnTo>
                <a:lnTo>
                  <a:pt x="177647" y="171564"/>
                </a:lnTo>
                <a:lnTo>
                  <a:pt x="230555" y="171564"/>
                </a:lnTo>
                <a:lnTo>
                  <a:pt x="232460" y="164477"/>
                </a:lnTo>
                <a:lnTo>
                  <a:pt x="233413" y="163563"/>
                </a:lnTo>
                <a:lnTo>
                  <a:pt x="238239" y="158902"/>
                </a:lnTo>
                <a:lnTo>
                  <a:pt x="245579" y="157073"/>
                </a:lnTo>
                <a:lnTo>
                  <a:pt x="245579" y="146342"/>
                </a:lnTo>
                <a:lnTo>
                  <a:pt x="245579" y="136245"/>
                </a:lnTo>
                <a:lnTo>
                  <a:pt x="245579" y="132676"/>
                </a:lnTo>
                <a:lnTo>
                  <a:pt x="245579" y="125653"/>
                </a:lnTo>
                <a:lnTo>
                  <a:pt x="238074" y="123977"/>
                </a:lnTo>
                <a:lnTo>
                  <a:pt x="232968" y="119037"/>
                </a:lnTo>
                <a:lnTo>
                  <a:pt x="232156" y="118249"/>
                </a:lnTo>
                <a:lnTo>
                  <a:pt x="230416" y="111010"/>
                </a:lnTo>
                <a:lnTo>
                  <a:pt x="209003" y="111010"/>
                </a:lnTo>
                <a:lnTo>
                  <a:pt x="209003" y="136245"/>
                </a:lnTo>
                <a:lnTo>
                  <a:pt x="209003" y="146342"/>
                </a:lnTo>
                <a:lnTo>
                  <a:pt x="188099" y="146342"/>
                </a:lnTo>
                <a:lnTo>
                  <a:pt x="188099" y="136245"/>
                </a:lnTo>
                <a:lnTo>
                  <a:pt x="209003" y="136245"/>
                </a:lnTo>
                <a:lnTo>
                  <a:pt x="209003" y="111010"/>
                </a:lnTo>
                <a:lnTo>
                  <a:pt x="209003" y="100926"/>
                </a:lnTo>
                <a:lnTo>
                  <a:pt x="240347" y="100926"/>
                </a:lnTo>
                <a:lnTo>
                  <a:pt x="240347" y="111810"/>
                </a:lnTo>
                <a:lnTo>
                  <a:pt x="244741" y="116065"/>
                </a:lnTo>
                <a:lnTo>
                  <a:pt x="256019" y="116065"/>
                </a:lnTo>
                <a:lnTo>
                  <a:pt x="256019" y="90830"/>
                </a:lnTo>
                <a:lnTo>
                  <a:pt x="203542" y="90830"/>
                </a:lnTo>
                <a:lnTo>
                  <a:pt x="195859" y="100393"/>
                </a:lnTo>
                <a:lnTo>
                  <a:pt x="186448" y="108458"/>
                </a:lnTo>
                <a:lnTo>
                  <a:pt x="175514" y="114757"/>
                </a:lnTo>
                <a:lnTo>
                  <a:pt x="170891" y="116382"/>
                </a:lnTo>
                <a:lnTo>
                  <a:pt x="170891" y="139814"/>
                </a:lnTo>
                <a:lnTo>
                  <a:pt x="146304" y="163563"/>
                </a:lnTo>
                <a:lnTo>
                  <a:pt x="128460" y="146342"/>
                </a:lnTo>
                <a:lnTo>
                  <a:pt x="121704" y="139814"/>
                </a:lnTo>
                <a:lnTo>
                  <a:pt x="125399" y="136245"/>
                </a:lnTo>
                <a:lnTo>
                  <a:pt x="129095" y="132676"/>
                </a:lnTo>
                <a:lnTo>
                  <a:pt x="141071" y="144246"/>
                </a:lnTo>
                <a:lnTo>
                  <a:pt x="141071" y="132676"/>
                </a:lnTo>
                <a:lnTo>
                  <a:pt x="141071" y="119037"/>
                </a:lnTo>
                <a:lnTo>
                  <a:pt x="141071" y="90830"/>
                </a:lnTo>
                <a:lnTo>
                  <a:pt x="151523" y="90830"/>
                </a:lnTo>
                <a:lnTo>
                  <a:pt x="151523" y="144246"/>
                </a:lnTo>
                <a:lnTo>
                  <a:pt x="163499" y="132676"/>
                </a:lnTo>
                <a:lnTo>
                  <a:pt x="170891" y="139814"/>
                </a:lnTo>
                <a:lnTo>
                  <a:pt x="170891" y="116382"/>
                </a:lnTo>
                <a:lnTo>
                  <a:pt x="163271" y="119037"/>
                </a:lnTo>
                <a:lnTo>
                  <a:pt x="160667" y="109270"/>
                </a:lnTo>
                <a:lnTo>
                  <a:pt x="178117" y="101765"/>
                </a:lnTo>
                <a:lnTo>
                  <a:pt x="191744" y="89522"/>
                </a:lnTo>
                <a:lnTo>
                  <a:pt x="200609" y="73710"/>
                </a:lnTo>
                <a:lnTo>
                  <a:pt x="203771" y="55511"/>
                </a:lnTo>
                <a:lnTo>
                  <a:pt x="203733" y="55321"/>
                </a:lnTo>
                <a:lnTo>
                  <a:pt x="199250" y="33921"/>
                </a:lnTo>
                <a:lnTo>
                  <a:pt x="186918" y="16281"/>
                </a:lnTo>
                <a:lnTo>
                  <a:pt x="177647" y="10248"/>
                </a:lnTo>
                <a:lnTo>
                  <a:pt x="177647" y="80733"/>
                </a:lnTo>
                <a:lnTo>
                  <a:pt x="177647" y="90830"/>
                </a:lnTo>
                <a:lnTo>
                  <a:pt x="167195" y="90830"/>
                </a:lnTo>
                <a:lnTo>
                  <a:pt x="167195" y="80733"/>
                </a:lnTo>
                <a:lnTo>
                  <a:pt x="165722" y="71094"/>
                </a:lnTo>
                <a:lnTo>
                  <a:pt x="161531" y="62445"/>
                </a:lnTo>
                <a:lnTo>
                  <a:pt x="154952" y="55321"/>
                </a:lnTo>
                <a:lnTo>
                  <a:pt x="146354" y="50203"/>
                </a:lnTo>
                <a:lnTo>
                  <a:pt x="137642" y="55321"/>
                </a:lnTo>
                <a:lnTo>
                  <a:pt x="131076" y="62445"/>
                </a:lnTo>
                <a:lnTo>
                  <a:pt x="126873" y="71094"/>
                </a:lnTo>
                <a:lnTo>
                  <a:pt x="125399" y="80733"/>
                </a:lnTo>
                <a:lnTo>
                  <a:pt x="125399" y="90830"/>
                </a:lnTo>
                <a:lnTo>
                  <a:pt x="114947" y="90830"/>
                </a:lnTo>
                <a:lnTo>
                  <a:pt x="114947" y="80733"/>
                </a:lnTo>
                <a:lnTo>
                  <a:pt x="116357" y="69938"/>
                </a:lnTo>
                <a:lnTo>
                  <a:pt x="120408" y="60020"/>
                </a:lnTo>
                <a:lnTo>
                  <a:pt x="126796" y="51396"/>
                </a:lnTo>
                <a:lnTo>
                  <a:pt x="135267" y="44475"/>
                </a:lnTo>
                <a:lnTo>
                  <a:pt x="132346" y="41681"/>
                </a:lnTo>
                <a:lnTo>
                  <a:pt x="130619" y="37833"/>
                </a:lnTo>
                <a:lnTo>
                  <a:pt x="130619" y="16878"/>
                </a:lnTo>
                <a:lnTo>
                  <a:pt x="137655" y="10096"/>
                </a:lnTo>
                <a:lnTo>
                  <a:pt x="154940" y="10096"/>
                </a:lnTo>
                <a:lnTo>
                  <a:pt x="161975" y="16878"/>
                </a:lnTo>
                <a:lnTo>
                  <a:pt x="161975" y="37833"/>
                </a:lnTo>
                <a:lnTo>
                  <a:pt x="160248" y="41681"/>
                </a:lnTo>
                <a:lnTo>
                  <a:pt x="157327" y="44475"/>
                </a:lnTo>
                <a:lnTo>
                  <a:pt x="165798" y="51396"/>
                </a:lnTo>
                <a:lnTo>
                  <a:pt x="172199" y="60020"/>
                </a:lnTo>
                <a:lnTo>
                  <a:pt x="176237" y="69938"/>
                </a:lnTo>
                <a:lnTo>
                  <a:pt x="177647" y="80733"/>
                </a:lnTo>
                <a:lnTo>
                  <a:pt x="177647" y="10248"/>
                </a:lnTo>
                <a:lnTo>
                  <a:pt x="177431" y="10096"/>
                </a:lnTo>
                <a:lnTo>
                  <a:pt x="168656" y="4368"/>
                </a:lnTo>
                <a:lnTo>
                  <a:pt x="146304" y="0"/>
                </a:lnTo>
                <a:lnTo>
                  <a:pt x="123952" y="4368"/>
                </a:lnTo>
                <a:lnTo>
                  <a:pt x="105676" y="16281"/>
                </a:lnTo>
                <a:lnTo>
                  <a:pt x="93345" y="33921"/>
                </a:lnTo>
                <a:lnTo>
                  <a:pt x="88823" y="55511"/>
                </a:lnTo>
                <a:lnTo>
                  <a:pt x="91986" y="73710"/>
                </a:lnTo>
                <a:lnTo>
                  <a:pt x="100863" y="89522"/>
                </a:lnTo>
                <a:lnTo>
                  <a:pt x="114490" y="101765"/>
                </a:lnTo>
                <a:lnTo>
                  <a:pt x="131927" y="109270"/>
                </a:lnTo>
                <a:lnTo>
                  <a:pt x="129324" y="119037"/>
                </a:lnTo>
                <a:lnTo>
                  <a:pt x="117081" y="114757"/>
                </a:lnTo>
                <a:lnTo>
                  <a:pt x="106159" y="108458"/>
                </a:lnTo>
                <a:lnTo>
                  <a:pt x="104495" y="107035"/>
                </a:lnTo>
                <a:lnTo>
                  <a:pt x="104495" y="136245"/>
                </a:lnTo>
                <a:lnTo>
                  <a:pt x="104495" y="146342"/>
                </a:lnTo>
                <a:lnTo>
                  <a:pt x="83604" y="146342"/>
                </a:lnTo>
                <a:lnTo>
                  <a:pt x="83604" y="136245"/>
                </a:lnTo>
                <a:lnTo>
                  <a:pt x="104495" y="136245"/>
                </a:lnTo>
                <a:lnTo>
                  <a:pt x="104495" y="107035"/>
                </a:lnTo>
                <a:lnTo>
                  <a:pt x="97358" y="100926"/>
                </a:lnTo>
                <a:lnTo>
                  <a:pt x="96748" y="100393"/>
                </a:lnTo>
                <a:lnTo>
                  <a:pt x="89052" y="90830"/>
                </a:lnTo>
                <a:lnTo>
                  <a:pt x="26123" y="90830"/>
                </a:lnTo>
                <a:lnTo>
                  <a:pt x="26123" y="196799"/>
                </a:lnTo>
                <a:lnTo>
                  <a:pt x="46240" y="196799"/>
                </a:lnTo>
                <a:lnTo>
                  <a:pt x="52806" y="194170"/>
                </a:lnTo>
                <a:lnTo>
                  <a:pt x="65773" y="181660"/>
                </a:lnTo>
                <a:lnTo>
                  <a:pt x="52247" y="181660"/>
                </a:lnTo>
                <a:lnTo>
                  <a:pt x="52247" y="170764"/>
                </a:lnTo>
                <a:lnTo>
                  <a:pt x="47853" y="166522"/>
                </a:lnTo>
                <a:lnTo>
                  <a:pt x="36576" y="166522"/>
                </a:lnTo>
                <a:lnTo>
                  <a:pt x="36576" y="116065"/>
                </a:lnTo>
                <a:lnTo>
                  <a:pt x="47853" y="116065"/>
                </a:lnTo>
                <a:lnTo>
                  <a:pt x="52247" y="111810"/>
                </a:lnTo>
                <a:lnTo>
                  <a:pt x="52247" y="100926"/>
                </a:lnTo>
                <a:lnTo>
                  <a:pt x="83604" y="100926"/>
                </a:lnTo>
                <a:lnTo>
                  <a:pt x="83604" y="111010"/>
                </a:lnTo>
                <a:lnTo>
                  <a:pt x="62179" y="111010"/>
                </a:lnTo>
                <a:lnTo>
                  <a:pt x="60439" y="118249"/>
                </a:lnTo>
                <a:lnTo>
                  <a:pt x="54521" y="123977"/>
                </a:lnTo>
                <a:lnTo>
                  <a:pt x="47028" y="125653"/>
                </a:lnTo>
                <a:lnTo>
                  <a:pt x="47028" y="156933"/>
                </a:lnTo>
                <a:lnTo>
                  <a:pt x="54521" y="158610"/>
                </a:lnTo>
                <a:lnTo>
                  <a:pt x="60439" y="164325"/>
                </a:lnTo>
                <a:lnTo>
                  <a:pt x="60477" y="164477"/>
                </a:lnTo>
                <a:lnTo>
                  <a:pt x="62179" y="171564"/>
                </a:lnTo>
                <a:lnTo>
                  <a:pt x="148907" y="171564"/>
                </a:lnTo>
                <a:lnTo>
                  <a:pt x="158051" y="173355"/>
                </a:lnTo>
                <a:lnTo>
                  <a:pt x="165531" y="178219"/>
                </a:lnTo>
                <a:lnTo>
                  <a:pt x="170573" y="185445"/>
                </a:lnTo>
                <a:lnTo>
                  <a:pt x="172402" y="194170"/>
                </a:lnTo>
                <a:lnTo>
                  <a:pt x="171894" y="196799"/>
                </a:lnTo>
                <a:lnTo>
                  <a:pt x="170573" y="203111"/>
                </a:lnTo>
                <a:lnTo>
                  <a:pt x="165531" y="210324"/>
                </a:lnTo>
                <a:lnTo>
                  <a:pt x="158051" y="215188"/>
                </a:lnTo>
                <a:lnTo>
                  <a:pt x="148907" y="216979"/>
                </a:lnTo>
                <a:lnTo>
                  <a:pt x="126225" y="216979"/>
                </a:lnTo>
                <a:lnTo>
                  <a:pt x="144513" y="229704"/>
                </a:lnTo>
                <a:lnTo>
                  <a:pt x="150025" y="230403"/>
                </a:lnTo>
                <a:lnTo>
                  <a:pt x="266471" y="187744"/>
                </a:lnTo>
                <a:lnTo>
                  <a:pt x="266471" y="181660"/>
                </a:lnTo>
                <a:lnTo>
                  <a:pt x="266471" y="100926"/>
                </a:lnTo>
                <a:lnTo>
                  <a:pt x="266471" y="90830"/>
                </a:lnTo>
                <a:close/>
              </a:path>
              <a:path w="292735" h="283210">
                <a:moveTo>
                  <a:pt x="266471" y="65595"/>
                </a:moveTo>
                <a:lnTo>
                  <a:pt x="213410" y="65595"/>
                </a:lnTo>
                <a:lnTo>
                  <a:pt x="212572" y="70853"/>
                </a:lnTo>
                <a:lnTo>
                  <a:pt x="211074" y="75933"/>
                </a:lnTo>
                <a:lnTo>
                  <a:pt x="209003" y="80733"/>
                </a:lnTo>
                <a:lnTo>
                  <a:pt x="266471" y="80733"/>
                </a:lnTo>
                <a:lnTo>
                  <a:pt x="266471" y="65595"/>
                </a:lnTo>
                <a:close/>
              </a:path>
              <a:path w="292735" h="283210">
                <a:moveTo>
                  <a:pt x="266471" y="42633"/>
                </a:moveTo>
                <a:lnTo>
                  <a:pt x="264134" y="40373"/>
                </a:lnTo>
                <a:lnTo>
                  <a:pt x="212394" y="40373"/>
                </a:lnTo>
                <a:lnTo>
                  <a:pt x="213588" y="45224"/>
                </a:lnTo>
                <a:lnTo>
                  <a:pt x="214223" y="50292"/>
                </a:lnTo>
                <a:lnTo>
                  <a:pt x="214223" y="55511"/>
                </a:lnTo>
                <a:lnTo>
                  <a:pt x="266471" y="55511"/>
                </a:lnTo>
                <a:lnTo>
                  <a:pt x="266471" y="42633"/>
                </a:lnTo>
                <a:close/>
              </a:path>
              <a:path w="292735" h="283210">
                <a:moveTo>
                  <a:pt x="292595" y="204914"/>
                </a:moveTo>
                <a:lnTo>
                  <a:pt x="290271" y="200621"/>
                </a:lnTo>
                <a:lnTo>
                  <a:pt x="286207" y="197916"/>
                </a:lnTo>
                <a:lnTo>
                  <a:pt x="282143" y="195211"/>
                </a:lnTo>
                <a:lnTo>
                  <a:pt x="277152" y="194627"/>
                </a:lnTo>
                <a:lnTo>
                  <a:pt x="158661" y="238036"/>
                </a:lnTo>
                <a:lnTo>
                  <a:pt x="152361" y="239522"/>
                </a:lnTo>
                <a:lnTo>
                  <a:pt x="145986" y="239471"/>
                </a:lnTo>
                <a:lnTo>
                  <a:pt x="139814" y="237921"/>
                </a:lnTo>
                <a:lnTo>
                  <a:pt x="134124" y="234911"/>
                </a:lnTo>
                <a:lnTo>
                  <a:pt x="108356" y="216979"/>
                </a:lnTo>
                <a:lnTo>
                  <a:pt x="78371" y="216979"/>
                </a:lnTo>
                <a:lnTo>
                  <a:pt x="78371" y="206895"/>
                </a:lnTo>
                <a:lnTo>
                  <a:pt x="156108" y="206895"/>
                </a:lnTo>
                <a:lnTo>
                  <a:pt x="161975" y="201231"/>
                </a:lnTo>
                <a:lnTo>
                  <a:pt x="161975" y="187325"/>
                </a:lnTo>
                <a:lnTo>
                  <a:pt x="156108" y="181660"/>
                </a:lnTo>
                <a:lnTo>
                  <a:pt x="84378" y="181660"/>
                </a:lnTo>
                <a:lnTo>
                  <a:pt x="77825" y="184289"/>
                </a:lnTo>
                <a:lnTo>
                  <a:pt x="65125" y="196545"/>
                </a:lnTo>
                <a:lnTo>
                  <a:pt x="59550" y="200977"/>
                </a:lnTo>
                <a:lnTo>
                  <a:pt x="53263" y="204216"/>
                </a:lnTo>
                <a:lnTo>
                  <a:pt x="46456" y="206209"/>
                </a:lnTo>
                <a:lnTo>
                  <a:pt x="39268" y="206895"/>
                </a:lnTo>
                <a:lnTo>
                  <a:pt x="0" y="206895"/>
                </a:lnTo>
                <a:lnTo>
                  <a:pt x="0" y="267449"/>
                </a:lnTo>
                <a:lnTo>
                  <a:pt x="68643" y="267449"/>
                </a:lnTo>
                <a:lnTo>
                  <a:pt x="116370" y="280466"/>
                </a:lnTo>
                <a:lnTo>
                  <a:pt x="128257" y="282625"/>
                </a:lnTo>
                <a:lnTo>
                  <a:pt x="289242" y="220319"/>
                </a:lnTo>
                <a:lnTo>
                  <a:pt x="292595" y="215226"/>
                </a:lnTo>
                <a:lnTo>
                  <a:pt x="292595" y="204914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71097" y="2355514"/>
            <a:ext cx="3408045" cy="2394585"/>
            <a:chOff x="3671097" y="2355514"/>
            <a:chExt cx="3408045" cy="2394585"/>
          </a:xfrm>
        </p:grpSpPr>
        <p:sp>
          <p:nvSpPr>
            <p:cNvPr id="3" name="object 3" descr=""/>
            <p:cNvSpPr/>
            <p:nvPr/>
          </p:nvSpPr>
          <p:spPr>
            <a:xfrm>
              <a:off x="3671097" y="2355514"/>
              <a:ext cx="3407410" cy="2394585"/>
            </a:xfrm>
            <a:custGeom>
              <a:avLst/>
              <a:gdLst/>
              <a:ahLst/>
              <a:cxnLst/>
              <a:rect l="l" t="t" r="r" b="b"/>
              <a:pathLst>
                <a:path w="3407409" h="2394585">
                  <a:moveTo>
                    <a:pt x="2820144" y="2394511"/>
                  </a:moveTo>
                  <a:lnTo>
                    <a:pt x="595467" y="2394511"/>
                  </a:lnTo>
                  <a:lnTo>
                    <a:pt x="506241" y="2224212"/>
                  </a:lnTo>
                  <a:lnTo>
                    <a:pt x="482674" y="2178230"/>
                  </a:lnTo>
                  <a:lnTo>
                    <a:pt x="4549" y="1226308"/>
                  </a:lnTo>
                  <a:lnTo>
                    <a:pt x="0" y="1196507"/>
                  </a:lnTo>
                  <a:lnTo>
                    <a:pt x="4692" y="1168936"/>
                  </a:lnTo>
                  <a:lnTo>
                    <a:pt x="15461" y="1142178"/>
                  </a:lnTo>
                  <a:lnTo>
                    <a:pt x="587173" y="0"/>
                  </a:lnTo>
                  <a:lnTo>
                    <a:pt x="2820144" y="0"/>
                  </a:lnTo>
                  <a:lnTo>
                    <a:pt x="3401338" y="1156048"/>
                  </a:lnTo>
                  <a:lnTo>
                    <a:pt x="3407157" y="1182359"/>
                  </a:lnTo>
                  <a:lnTo>
                    <a:pt x="3406569" y="1206092"/>
                  </a:lnTo>
                  <a:lnTo>
                    <a:pt x="3400815" y="1229493"/>
                  </a:lnTo>
                  <a:lnTo>
                    <a:pt x="3391137" y="1254812"/>
                  </a:lnTo>
                  <a:lnTo>
                    <a:pt x="2820144" y="2394511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59975" y="2355514"/>
              <a:ext cx="2604770" cy="74930"/>
            </a:xfrm>
            <a:custGeom>
              <a:avLst/>
              <a:gdLst/>
              <a:ahLst/>
              <a:cxnLst/>
              <a:rect l="l" t="t" r="r" b="b"/>
              <a:pathLst>
                <a:path w="2604770" h="74930">
                  <a:moveTo>
                    <a:pt x="198294" y="74835"/>
                  </a:moveTo>
                  <a:lnTo>
                    <a:pt x="181659" y="74835"/>
                  </a:lnTo>
                  <a:lnTo>
                    <a:pt x="198294" y="0"/>
                  </a:lnTo>
                  <a:lnTo>
                    <a:pt x="2431265" y="0"/>
                  </a:lnTo>
                  <a:lnTo>
                    <a:pt x="2434318" y="18351"/>
                  </a:lnTo>
                  <a:lnTo>
                    <a:pt x="292816" y="18351"/>
                  </a:lnTo>
                  <a:lnTo>
                    <a:pt x="280079" y="18650"/>
                  </a:lnTo>
                  <a:lnTo>
                    <a:pt x="278222" y="18650"/>
                  </a:lnTo>
                  <a:lnTo>
                    <a:pt x="263115" y="19562"/>
                  </a:lnTo>
                  <a:lnTo>
                    <a:pt x="262452" y="19562"/>
                  </a:lnTo>
                  <a:lnTo>
                    <a:pt x="248771" y="21306"/>
                  </a:lnTo>
                  <a:lnTo>
                    <a:pt x="247952" y="21306"/>
                  </a:lnTo>
                  <a:lnTo>
                    <a:pt x="231470" y="24929"/>
                  </a:lnTo>
                  <a:lnTo>
                    <a:pt x="218886" y="39168"/>
                  </a:lnTo>
                  <a:lnTo>
                    <a:pt x="211235" y="49114"/>
                  </a:lnTo>
                  <a:lnTo>
                    <a:pt x="205408" y="59443"/>
                  </a:lnTo>
                  <a:lnTo>
                    <a:pt x="198294" y="74835"/>
                  </a:lnTo>
                  <a:close/>
                </a:path>
                <a:path w="2604770" h="74930">
                  <a:moveTo>
                    <a:pt x="2434616" y="20144"/>
                  </a:moveTo>
                  <a:lnTo>
                    <a:pt x="1303930" y="20144"/>
                  </a:lnTo>
                  <a:lnTo>
                    <a:pt x="1091583" y="19562"/>
                  </a:lnTo>
                  <a:lnTo>
                    <a:pt x="601754" y="19048"/>
                  </a:lnTo>
                  <a:lnTo>
                    <a:pt x="0" y="18650"/>
                  </a:lnTo>
                  <a:lnTo>
                    <a:pt x="310514" y="18650"/>
                  </a:lnTo>
                  <a:lnTo>
                    <a:pt x="292816" y="18351"/>
                  </a:lnTo>
                  <a:lnTo>
                    <a:pt x="2434318" y="18351"/>
                  </a:lnTo>
                  <a:lnTo>
                    <a:pt x="2434434" y="19048"/>
                  </a:lnTo>
                  <a:lnTo>
                    <a:pt x="2434519" y="19562"/>
                  </a:lnTo>
                  <a:lnTo>
                    <a:pt x="2434616" y="20144"/>
                  </a:lnTo>
                  <a:close/>
                </a:path>
                <a:path w="2604770" h="74930">
                  <a:moveTo>
                    <a:pt x="2604314" y="21306"/>
                  </a:moveTo>
                  <a:lnTo>
                    <a:pt x="2434809" y="21306"/>
                  </a:lnTo>
                  <a:lnTo>
                    <a:pt x="2434616" y="20144"/>
                  </a:lnTo>
                  <a:lnTo>
                    <a:pt x="1283187" y="20144"/>
                  </a:lnTo>
                  <a:lnTo>
                    <a:pt x="2604314" y="21306"/>
                  </a:lnTo>
                  <a:close/>
                </a:path>
                <a:path w="2604770" h="74930">
                  <a:moveTo>
                    <a:pt x="2439559" y="49858"/>
                  </a:moveTo>
                  <a:lnTo>
                    <a:pt x="2429454" y="37608"/>
                  </a:lnTo>
                  <a:lnTo>
                    <a:pt x="2416900" y="28398"/>
                  </a:lnTo>
                  <a:lnTo>
                    <a:pt x="2405633" y="23702"/>
                  </a:lnTo>
                  <a:lnTo>
                    <a:pt x="2393311" y="21990"/>
                  </a:lnTo>
                  <a:lnTo>
                    <a:pt x="2397972" y="21990"/>
                  </a:lnTo>
                  <a:lnTo>
                    <a:pt x="2343272" y="21306"/>
                  </a:lnTo>
                  <a:lnTo>
                    <a:pt x="2434809" y="21306"/>
                  </a:lnTo>
                  <a:lnTo>
                    <a:pt x="2439435" y="49114"/>
                  </a:lnTo>
                  <a:lnTo>
                    <a:pt x="2439559" y="49858"/>
                  </a:lnTo>
                  <a:close/>
                </a:path>
              </a:pathLst>
            </a:custGeom>
            <a:solidFill>
              <a:srgbClr val="BC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58270" y="4683484"/>
              <a:ext cx="2233295" cy="66675"/>
            </a:xfrm>
            <a:custGeom>
              <a:avLst/>
              <a:gdLst/>
              <a:ahLst/>
              <a:cxnLst/>
              <a:rect l="l" t="t" r="r" b="b"/>
              <a:pathLst>
                <a:path w="2233295" h="66675">
                  <a:moveTo>
                    <a:pt x="2232971" y="66541"/>
                  </a:moveTo>
                  <a:lnTo>
                    <a:pt x="8293" y="66541"/>
                  </a:lnTo>
                  <a:lnTo>
                    <a:pt x="0" y="41564"/>
                  </a:lnTo>
                  <a:lnTo>
                    <a:pt x="2224677" y="49906"/>
                  </a:lnTo>
                  <a:lnTo>
                    <a:pt x="2224677" y="0"/>
                  </a:lnTo>
                  <a:lnTo>
                    <a:pt x="2232971" y="0"/>
                  </a:lnTo>
                  <a:lnTo>
                    <a:pt x="2232971" y="66541"/>
                  </a:lnTo>
                  <a:close/>
                </a:path>
              </a:pathLst>
            </a:custGeom>
            <a:solidFill>
              <a:srgbClr val="C14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632130" y="2654819"/>
              <a:ext cx="355600" cy="732155"/>
            </a:xfrm>
            <a:custGeom>
              <a:avLst/>
              <a:gdLst/>
              <a:ahLst/>
              <a:cxnLst/>
              <a:rect l="l" t="t" r="r" b="b"/>
              <a:pathLst>
                <a:path w="355600" h="732154">
                  <a:moveTo>
                    <a:pt x="89331" y="171602"/>
                  </a:moveTo>
                  <a:lnTo>
                    <a:pt x="70599" y="117690"/>
                  </a:lnTo>
                  <a:lnTo>
                    <a:pt x="47371" y="73672"/>
                  </a:lnTo>
                  <a:lnTo>
                    <a:pt x="17792" y="23596"/>
                  </a:lnTo>
                  <a:lnTo>
                    <a:pt x="241" y="0"/>
                  </a:lnTo>
                  <a:lnTo>
                    <a:pt x="0" y="33604"/>
                  </a:lnTo>
                  <a:lnTo>
                    <a:pt x="3911" y="63931"/>
                  </a:lnTo>
                  <a:lnTo>
                    <a:pt x="12204" y="93472"/>
                  </a:lnTo>
                  <a:lnTo>
                    <a:pt x="25120" y="124688"/>
                  </a:lnTo>
                  <a:lnTo>
                    <a:pt x="40068" y="128066"/>
                  </a:lnTo>
                  <a:lnTo>
                    <a:pt x="48463" y="131660"/>
                  </a:lnTo>
                  <a:lnTo>
                    <a:pt x="53390" y="137693"/>
                  </a:lnTo>
                  <a:lnTo>
                    <a:pt x="57924" y="148386"/>
                  </a:lnTo>
                  <a:lnTo>
                    <a:pt x="74942" y="199529"/>
                  </a:lnTo>
                  <a:lnTo>
                    <a:pt x="85140" y="187083"/>
                  </a:lnTo>
                  <a:lnTo>
                    <a:pt x="89331" y="171602"/>
                  </a:lnTo>
                  <a:close/>
                </a:path>
                <a:path w="355600" h="732154">
                  <a:moveTo>
                    <a:pt x="222148" y="437654"/>
                  </a:moveTo>
                  <a:lnTo>
                    <a:pt x="203403" y="383755"/>
                  </a:lnTo>
                  <a:lnTo>
                    <a:pt x="180174" y="339725"/>
                  </a:lnTo>
                  <a:lnTo>
                    <a:pt x="150609" y="289661"/>
                  </a:lnTo>
                  <a:lnTo>
                    <a:pt x="133045" y="266065"/>
                  </a:lnTo>
                  <a:lnTo>
                    <a:pt x="132791" y="299643"/>
                  </a:lnTo>
                  <a:lnTo>
                    <a:pt x="136702" y="329971"/>
                  </a:lnTo>
                  <a:lnTo>
                    <a:pt x="145008" y="359511"/>
                  </a:lnTo>
                  <a:lnTo>
                    <a:pt x="157924" y="390766"/>
                  </a:lnTo>
                  <a:lnTo>
                    <a:pt x="172859" y="394131"/>
                  </a:lnTo>
                  <a:lnTo>
                    <a:pt x="181254" y="397725"/>
                  </a:lnTo>
                  <a:lnTo>
                    <a:pt x="186182" y="403758"/>
                  </a:lnTo>
                  <a:lnTo>
                    <a:pt x="190715" y="414451"/>
                  </a:lnTo>
                  <a:lnTo>
                    <a:pt x="207733" y="465594"/>
                  </a:lnTo>
                  <a:lnTo>
                    <a:pt x="217982" y="453110"/>
                  </a:lnTo>
                  <a:lnTo>
                    <a:pt x="222148" y="437654"/>
                  </a:lnTo>
                  <a:close/>
                </a:path>
                <a:path w="355600" h="732154">
                  <a:moveTo>
                    <a:pt x="354977" y="703732"/>
                  </a:moveTo>
                  <a:lnTo>
                    <a:pt x="336245" y="649833"/>
                  </a:lnTo>
                  <a:lnTo>
                    <a:pt x="313016" y="605790"/>
                  </a:lnTo>
                  <a:lnTo>
                    <a:pt x="283413" y="555713"/>
                  </a:lnTo>
                  <a:lnTo>
                    <a:pt x="265836" y="532091"/>
                  </a:lnTo>
                  <a:lnTo>
                    <a:pt x="265595" y="565708"/>
                  </a:lnTo>
                  <a:lnTo>
                    <a:pt x="269532" y="596036"/>
                  </a:lnTo>
                  <a:lnTo>
                    <a:pt x="277850" y="625589"/>
                  </a:lnTo>
                  <a:lnTo>
                    <a:pt x="290766" y="656831"/>
                  </a:lnTo>
                  <a:lnTo>
                    <a:pt x="305676" y="660209"/>
                  </a:lnTo>
                  <a:lnTo>
                    <a:pt x="314071" y="663803"/>
                  </a:lnTo>
                  <a:lnTo>
                    <a:pt x="318998" y="669836"/>
                  </a:lnTo>
                  <a:lnTo>
                    <a:pt x="323557" y="680529"/>
                  </a:lnTo>
                  <a:lnTo>
                    <a:pt x="340575" y="731672"/>
                  </a:lnTo>
                  <a:lnTo>
                    <a:pt x="350786" y="719188"/>
                  </a:lnTo>
                  <a:lnTo>
                    <a:pt x="354977" y="703732"/>
                  </a:lnTo>
                  <a:close/>
                </a:path>
              </a:pathLst>
            </a:custGeom>
            <a:solidFill>
              <a:srgbClr val="BE40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99535" y="2388738"/>
              <a:ext cx="89535" cy="200025"/>
            </a:xfrm>
            <a:custGeom>
              <a:avLst/>
              <a:gdLst/>
              <a:ahLst/>
              <a:cxnLst/>
              <a:rect l="l" t="t" r="r" b="b"/>
              <a:pathLst>
                <a:path w="89534" h="200025">
                  <a:moveTo>
                    <a:pt x="74693" y="199578"/>
                  </a:moveTo>
                  <a:lnTo>
                    <a:pt x="57676" y="148432"/>
                  </a:lnTo>
                  <a:lnTo>
                    <a:pt x="24929" y="124742"/>
                  </a:lnTo>
                  <a:lnTo>
                    <a:pt x="24929" y="66542"/>
                  </a:lnTo>
                  <a:lnTo>
                    <a:pt x="0" y="58200"/>
                  </a:lnTo>
                  <a:lnTo>
                    <a:pt x="0" y="0"/>
                  </a:lnTo>
                  <a:lnTo>
                    <a:pt x="33026" y="48244"/>
                  </a:lnTo>
                  <a:lnTo>
                    <a:pt x="70403" y="117735"/>
                  </a:lnTo>
                  <a:lnTo>
                    <a:pt x="89022" y="159258"/>
                  </a:lnTo>
                  <a:lnTo>
                    <a:pt x="89138" y="171634"/>
                  </a:lnTo>
                  <a:lnTo>
                    <a:pt x="84941" y="187089"/>
                  </a:lnTo>
                  <a:lnTo>
                    <a:pt x="74693" y="199578"/>
                  </a:lnTo>
                  <a:close/>
                </a:path>
              </a:pathLst>
            </a:custGeom>
            <a:solidFill>
              <a:srgbClr val="BE4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989305" y="3536111"/>
              <a:ext cx="89535" cy="183515"/>
            </a:xfrm>
            <a:custGeom>
              <a:avLst/>
              <a:gdLst/>
              <a:ahLst/>
              <a:cxnLst/>
              <a:rect l="l" t="t" r="r" b="b"/>
              <a:pathLst>
                <a:path w="89534" h="183514">
                  <a:moveTo>
                    <a:pt x="16587" y="182942"/>
                  </a:moveTo>
                  <a:lnTo>
                    <a:pt x="0" y="149671"/>
                  </a:lnTo>
                  <a:lnTo>
                    <a:pt x="24881" y="141377"/>
                  </a:lnTo>
                  <a:lnTo>
                    <a:pt x="24881" y="91471"/>
                  </a:lnTo>
                  <a:lnTo>
                    <a:pt x="41517" y="91471"/>
                  </a:lnTo>
                  <a:lnTo>
                    <a:pt x="41517" y="66542"/>
                  </a:lnTo>
                  <a:lnTo>
                    <a:pt x="58105" y="66542"/>
                  </a:lnTo>
                  <a:lnTo>
                    <a:pt x="49811" y="33271"/>
                  </a:lnTo>
                  <a:lnTo>
                    <a:pt x="74693" y="24977"/>
                  </a:lnTo>
                  <a:lnTo>
                    <a:pt x="82986" y="0"/>
                  </a:lnTo>
                  <a:lnTo>
                    <a:pt x="87374" y="13535"/>
                  </a:lnTo>
                  <a:lnTo>
                    <a:pt x="89440" y="24977"/>
                  </a:lnTo>
                  <a:lnTo>
                    <a:pt x="89487" y="25239"/>
                  </a:lnTo>
                  <a:lnTo>
                    <a:pt x="88945" y="37014"/>
                  </a:lnTo>
                  <a:lnTo>
                    <a:pt x="85370" y="50764"/>
                  </a:lnTo>
                  <a:lnTo>
                    <a:pt x="82224" y="56865"/>
                  </a:lnTo>
                  <a:lnTo>
                    <a:pt x="79030" y="62967"/>
                  </a:lnTo>
                  <a:lnTo>
                    <a:pt x="65493" y="89374"/>
                  </a:lnTo>
                  <a:lnTo>
                    <a:pt x="61870" y="96238"/>
                  </a:lnTo>
                  <a:lnTo>
                    <a:pt x="58200" y="103101"/>
                  </a:lnTo>
                  <a:lnTo>
                    <a:pt x="50859" y="117163"/>
                  </a:lnTo>
                  <a:lnTo>
                    <a:pt x="47284" y="124170"/>
                  </a:lnTo>
                  <a:lnTo>
                    <a:pt x="36871" y="144272"/>
                  </a:lnTo>
                  <a:lnTo>
                    <a:pt x="30148" y="157173"/>
                  </a:lnTo>
                  <a:lnTo>
                    <a:pt x="23390" y="170064"/>
                  </a:lnTo>
                  <a:lnTo>
                    <a:pt x="16587" y="182942"/>
                  </a:lnTo>
                  <a:close/>
                </a:path>
              </a:pathLst>
            </a:custGeom>
            <a:solidFill>
              <a:srgbClr val="BE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6416" y="3037284"/>
              <a:ext cx="66399" cy="997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214" y="2771211"/>
              <a:ext cx="66399" cy="997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060" y="2505139"/>
              <a:ext cx="66399" cy="9981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549339" y="2571685"/>
              <a:ext cx="455295" cy="856615"/>
            </a:xfrm>
            <a:custGeom>
              <a:avLst/>
              <a:gdLst/>
              <a:ahLst/>
              <a:cxnLst/>
              <a:rect l="l" t="t" r="r" b="b"/>
              <a:pathLst>
                <a:path w="455295" h="856614">
                  <a:moveTo>
                    <a:pt x="56819" y="29616"/>
                  </a:moveTo>
                  <a:lnTo>
                    <a:pt x="55067" y="18313"/>
                  </a:lnTo>
                  <a:lnTo>
                    <a:pt x="49809" y="0"/>
                  </a:lnTo>
                  <a:lnTo>
                    <a:pt x="33223" y="0"/>
                  </a:lnTo>
                  <a:lnTo>
                    <a:pt x="33223" y="16637"/>
                  </a:lnTo>
                  <a:lnTo>
                    <a:pt x="0" y="24930"/>
                  </a:lnTo>
                  <a:lnTo>
                    <a:pt x="16586" y="58204"/>
                  </a:lnTo>
                  <a:lnTo>
                    <a:pt x="26174" y="56299"/>
                  </a:lnTo>
                  <a:lnTo>
                    <a:pt x="32829" y="54800"/>
                  </a:lnTo>
                  <a:lnTo>
                    <a:pt x="39662" y="52908"/>
                  </a:lnTo>
                  <a:lnTo>
                    <a:pt x="49809" y="49860"/>
                  </a:lnTo>
                  <a:lnTo>
                    <a:pt x="55067" y="38569"/>
                  </a:lnTo>
                  <a:lnTo>
                    <a:pt x="56819" y="29616"/>
                  </a:lnTo>
                  <a:close/>
                </a:path>
                <a:path w="455295" h="856614">
                  <a:moveTo>
                    <a:pt x="189611" y="295681"/>
                  </a:moveTo>
                  <a:lnTo>
                    <a:pt x="187871" y="284365"/>
                  </a:lnTo>
                  <a:lnTo>
                    <a:pt x="182613" y="266026"/>
                  </a:lnTo>
                  <a:lnTo>
                    <a:pt x="166027" y="266026"/>
                  </a:lnTo>
                  <a:lnTo>
                    <a:pt x="166027" y="282663"/>
                  </a:lnTo>
                  <a:lnTo>
                    <a:pt x="132803" y="291007"/>
                  </a:lnTo>
                  <a:lnTo>
                    <a:pt x="149428" y="324231"/>
                  </a:lnTo>
                  <a:lnTo>
                    <a:pt x="158991" y="322351"/>
                  </a:lnTo>
                  <a:lnTo>
                    <a:pt x="165633" y="320865"/>
                  </a:lnTo>
                  <a:lnTo>
                    <a:pt x="172466" y="318985"/>
                  </a:lnTo>
                  <a:lnTo>
                    <a:pt x="182613" y="315937"/>
                  </a:lnTo>
                  <a:lnTo>
                    <a:pt x="187871" y="304647"/>
                  </a:lnTo>
                  <a:lnTo>
                    <a:pt x="189611" y="295681"/>
                  </a:lnTo>
                  <a:close/>
                </a:path>
                <a:path w="455295" h="856614">
                  <a:moveTo>
                    <a:pt x="322465" y="561721"/>
                  </a:moveTo>
                  <a:lnTo>
                    <a:pt x="320713" y="550418"/>
                  </a:lnTo>
                  <a:lnTo>
                    <a:pt x="315455" y="532104"/>
                  </a:lnTo>
                  <a:lnTo>
                    <a:pt x="298818" y="532104"/>
                  </a:lnTo>
                  <a:lnTo>
                    <a:pt x="298818" y="548728"/>
                  </a:lnTo>
                  <a:lnTo>
                    <a:pt x="265645" y="557034"/>
                  </a:lnTo>
                  <a:lnTo>
                    <a:pt x="282232" y="590296"/>
                  </a:lnTo>
                  <a:lnTo>
                    <a:pt x="291807" y="588429"/>
                  </a:lnTo>
                  <a:lnTo>
                    <a:pt x="298462" y="586943"/>
                  </a:lnTo>
                  <a:lnTo>
                    <a:pt x="305308" y="585063"/>
                  </a:lnTo>
                  <a:lnTo>
                    <a:pt x="315455" y="582002"/>
                  </a:lnTo>
                  <a:lnTo>
                    <a:pt x="320713" y="570687"/>
                  </a:lnTo>
                  <a:lnTo>
                    <a:pt x="322465" y="561721"/>
                  </a:lnTo>
                  <a:close/>
                </a:path>
                <a:path w="455295" h="856614">
                  <a:moveTo>
                    <a:pt x="455256" y="827786"/>
                  </a:moveTo>
                  <a:lnTo>
                    <a:pt x="453504" y="816483"/>
                  </a:lnTo>
                  <a:lnTo>
                    <a:pt x="448259" y="798169"/>
                  </a:lnTo>
                  <a:lnTo>
                    <a:pt x="431660" y="798169"/>
                  </a:lnTo>
                  <a:lnTo>
                    <a:pt x="431660" y="814806"/>
                  </a:lnTo>
                  <a:lnTo>
                    <a:pt x="398437" y="823099"/>
                  </a:lnTo>
                  <a:lnTo>
                    <a:pt x="415074" y="856373"/>
                  </a:lnTo>
                  <a:lnTo>
                    <a:pt x="424637" y="854468"/>
                  </a:lnTo>
                  <a:lnTo>
                    <a:pt x="431266" y="852970"/>
                  </a:lnTo>
                  <a:lnTo>
                    <a:pt x="438111" y="851077"/>
                  </a:lnTo>
                  <a:lnTo>
                    <a:pt x="448259" y="848029"/>
                  </a:lnTo>
                  <a:lnTo>
                    <a:pt x="453504" y="836739"/>
                  </a:lnTo>
                  <a:lnTo>
                    <a:pt x="455256" y="827786"/>
                  </a:lnTo>
                  <a:close/>
                </a:path>
              </a:pathLst>
            </a:custGeom>
            <a:solidFill>
              <a:srgbClr val="BC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08459" y="2388738"/>
              <a:ext cx="50165" cy="83185"/>
            </a:xfrm>
            <a:custGeom>
              <a:avLst/>
              <a:gdLst/>
              <a:ahLst/>
              <a:cxnLst/>
              <a:rect l="l" t="t" r="r" b="b"/>
              <a:pathLst>
                <a:path w="50164" h="83185">
                  <a:moveTo>
                    <a:pt x="16587" y="83177"/>
                  </a:moveTo>
                  <a:lnTo>
                    <a:pt x="0" y="83177"/>
                  </a:lnTo>
                  <a:lnTo>
                    <a:pt x="7040" y="61728"/>
                  </a:lnTo>
                  <a:lnTo>
                    <a:pt x="14639" y="40784"/>
                  </a:lnTo>
                  <a:lnTo>
                    <a:pt x="23212" y="20242"/>
                  </a:lnTo>
                  <a:lnTo>
                    <a:pt x="33175" y="0"/>
                  </a:lnTo>
                  <a:lnTo>
                    <a:pt x="49811" y="24977"/>
                  </a:lnTo>
                  <a:lnTo>
                    <a:pt x="33175" y="24977"/>
                  </a:lnTo>
                  <a:lnTo>
                    <a:pt x="33175" y="41612"/>
                  </a:lnTo>
                  <a:lnTo>
                    <a:pt x="49811" y="49906"/>
                  </a:lnTo>
                  <a:lnTo>
                    <a:pt x="41517" y="66542"/>
                  </a:lnTo>
                  <a:lnTo>
                    <a:pt x="16587" y="66542"/>
                  </a:lnTo>
                  <a:lnTo>
                    <a:pt x="16587" y="83177"/>
                  </a:lnTo>
                  <a:close/>
                </a:path>
              </a:pathLst>
            </a:custGeom>
            <a:solidFill>
              <a:srgbClr val="C764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030161" y="3452981"/>
              <a:ext cx="42545" cy="83185"/>
            </a:xfrm>
            <a:custGeom>
              <a:avLst/>
              <a:gdLst/>
              <a:ahLst/>
              <a:cxnLst/>
              <a:rect l="l" t="t" r="r" b="b"/>
              <a:pathLst>
                <a:path w="42545" h="83185">
                  <a:moveTo>
                    <a:pt x="42130" y="83129"/>
                  </a:moveTo>
                  <a:lnTo>
                    <a:pt x="2397" y="56573"/>
                  </a:lnTo>
                  <a:lnTo>
                    <a:pt x="0" y="38347"/>
                  </a:lnTo>
                  <a:lnTo>
                    <a:pt x="6" y="19656"/>
                  </a:lnTo>
                  <a:lnTo>
                    <a:pt x="661" y="0"/>
                  </a:lnTo>
                  <a:lnTo>
                    <a:pt x="15043" y="19377"/>
                  </a:lnTo>
                  <a:lnTo>
                    <a:pt x="26025" y="39116"/>
                  </a:lnTo>
                  <a:lnTo>
                    <a:pt x="34692" y="60079"/>
                  </a:lnTo>
                  <a:lnTo>
                    <a:pt x="42130" y="83129"/>
                  </a:lnTo>
                  <a:close/>
                </a:path>
              </a:pathLst>
            </a:custGeom>
            <a:solidFill>
              <a:srgbClr val="C24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10395" y="3386487"/>
              <a:ext cx="42545" cy="83185"/>
            </a:xfrm>
            <a:custGeom>
              <a:avLst/>
              <a:gdLst/>
              <a:ahLst/>
              <a:cxnLst/>
              <a:rect l="l" t="t" r="r" b="b"/>
              <a:pathLst>
                <a:path w="42545" h="83185">
                  <a:moveTo>
                    <a:pt x="24881" y="83129"/>
                  </a:moveTo>
                  <a:lnTo>
                    <a:pt x="0" y="83129"/>
                  </a:lnTo>
                  <a:lnTo>
                    <a:pt x="7040" y="61681"/>
                  </a:lnTo>
                  <a:lnTo>
                    <a:pt x="14639" y="40742"/>
                  </a:lnTo>
                  <a:lnTo>
                    <a:pt x="23212" y="20214"/>
                  </a:lnTo>
                  <a:lnTo>
                    <a:pt x="33175" y="0"/>
                  </a:lnTo>
                  <a:lnTo>
                    <a:pt x="41517" y="0"/>
                  </a:lnTo>
                  <a:lnTo>
                    <a:pt x="42410" y="32267"/>
                  </a:lnTo>
                  <a:lnTo>
                    <a:pt x="40975" y="51682"/>
                  </a:lnTo>
                  <a:lnTo>
                    <a:pt x="35652" y="66038"/>
                  </a:lnTo>
                  <a:lnTo>
                    <a:pt x="24881" y="83129"/>
                  </a:lnTo>
                  <a:close/>
                </a:path>
              </a:pathLst>
            </a:custGeom>
            <a:solidFill>
              <a:srgbClr val="CB6A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65925" y="3968495"/>
              <a:ext cx="307340" cy="615315"/>
            </a:xfrm>
            <a:custGeom>
              <a:avLst/>
              <a:gdLst/>
              <a:ahLst/>
              <a:cxnLst/>
              <a:rect l="l" t="t" r="r" b="b"/>
              <a:pathLst>
                <a:path w="307340" h="615314">
                  <a:moveTo>
                    <a:pt x="41516" y="532104"/>
                  </a:moveTo>
                  <a:lnTo>
                    <a:pt x="16637" y="532104"/>
                  </a:lnTo>
                  <a:lnTo>
                    <a:pt x="11125" y="543915"/>
                  </a:lnTo>
                  <a:lnTo>
                    <a:pt x="7556" y="556501"/>
                  </a:lnTo>
                  <a:lnTo>
                    <a:pt x="4368" y="577684"/>
                  </a:lnTo>
                  <a:lnTo>
                    <a:pt x="0" y="615226"/>
                  </a:lnTo>
                  <a:lnTo>
                    <a:pt x="14414" y="595858"/>
                  </a:lnTo>
                  <a:lnTo>
                    <a:pt x="25412" y="576110"/>
                  </a:lnTo>
                  <a:lnTo>
                    <a:pt x="34086" y="555155"/>
                  </a:lnTo>
                  <a:lnTo>
                    <a:pt x="41516" y="532104"/>
                  </a:lnTo>
                  <a:close/>
                </a:path>
                <a:path w="307340" h="615314">
                  <a:moveTo>
                    <a:pt x="174320" y="266026"/>
                  </a:moveTo>
                  <a:lnTo>
                    <a:pt x="149440" y="266026"/>
                  </a:lnTo>
                  <a:lnTo>
                    <a:pt x="143916" y="277863"/>
                  </a:lnTo>
                  <a:lnTo>
                    <a:pt x="140360" y="290474"/>
                  </a:lnTo>
                  <a:lnTo>
                    <a:pt x="137185" y="311658"/>
                  </a:lnTo>
                  <a:lnTo>
                    <a:pt x="132842" y="349199"/>
                  </a:lnTo>
                  <a:lnTo>
                    <a:pt x="147231" y="329806"/>
                  </a:lnTo>
                  <a:lnTo>
                    <a:pt x="158216" y="310070"/>
                  </a:lnTo>
                  <a:lnTo>
                    <a:pt x="166878" y="289102"/>
                  </a:lnTo>
                  <a:lnTo>
                    <a:pt x="174320" y="266026"/>
                  </a:lnTo>
                  <a:close/>
                </a:path>
                <a:path w="307340" h="615314">
                  <a:moveTo>
                    <a:pt x="307162" y="0"/>
                  </a:moveTo>
                  <a:lnTo>
                    <a:pt x="282232" y="0"/>
                  </a:lnTo>
                  <a:lnTo>
                    <a:pt x="276720" y="11811"/>
                  </a:lnTo>
                  <a:lnTo>
                    <a:pt x="273151" y="24409"/>
                  </a:lnTo>
                  <a:lnTo>
                    <a:pt x="269976" y="45580"/>
                  </a:lnTo>
                  <a:lnTo>
                    <a:pt x="265645" y="83134"/>
                  </a:lnTo>
                  <a:lnTo>
                    <a:pt x="280060" y="63754"/>
                  </a:lnTo>
                  <a:lnTo>
                    <a:pt x="291058" y="44018"/>
                  </a:lnTo>
                  <a:lnTo>
                    <a:pt x="299720" y="23050"/>
                  </a:lnTo>
                  <a:lnTo>
                    <a:pt x="307162" y="0"/>
                  </a:lnTo>
                  <a:close/>
                </a:path>
              </a:pathLst>
            </a:custGeom>
            <a:solidFill>
              <a:srgbClr val="C15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989305" y="3627582"/>
              <a:ext cx="41910" cy="92075"/>
            </a:xfrm>
            <a:custGeom>
              <a:avLst/>
              <a:gdLst/>
              <a:ahLst/>
              <a:cxnLst/>
              <a:rect l="l" t="t" r="r" b="b"/>
              <a:pathLst>
                <a:path w="41909" h="92075">
                  <a:moveTo>
                    <a:pt x="8293" y="91471"/>
                  </a:moveTo>
                  <a:lnTo>
                    <a:pt x="0" y="58200"/>
                  </a:lnTo>
                  <a:lnTo>
                    <a:pt x="24881" y="49906"/>
                  </a:lnTo>
                  <a:lnTo>
                    <a:pt x="24881" y="0"/>
                  </a:lnTo>
                  <a:lnTo>
                    <a:pt x="41517" y="0"/>
                  </a:lnTo>
                  <a:lnTo>
                    <a:pt x="38457" y="26277"/>
                  </a:lnTo>
                  <a:lnTo>
                    <a:pt x="33342" y="49274"/>
                  </a:lnTo>
                  <a:lnTo>
                    <a:pt x="24008" y="70502"/>
                  </a:lnTo>
                  <a:lnTo>
                    <a:pt x="8293" y="91471"/>
                  </a:lnTo>
                  <a:close/>
                </a:path>
              </a:pathLst>
            </a:custGeom>
            <a:solidFill>
              <a:srgbClr val="BF4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91241" y="4650261"/>
              <a:ext cx="41910" cy="83185"/>
            </a:xfrm>
            <a:custGeom>
              <a:avLst/>
              <a:gdLst/>
              <a:ahLst/>
              <a:cxnLst/>
              <a:rect l="l" t="t" r="r" b="b"/>
              <a:pathLst>
                <a:path w="41909" h="83185">
                  <a:moveTo>
                    <a:pt x="0" y="83129"/>
                  </a:moveTo>
                  <a:lnTo>
                    <a:pt x="8293" y="16587"/>
                  </a:lnTo>
                  <a:lnTo>
                    <a:pt x="24881" y="16587"/>
                  </a:lnTo>
                  <a:lnTo>
                    <a:pt x="24881" y="0"/>
                  </a:lnTo>
                  <a:lnTo>
                    <a:pt x="41517" y="0"/>
                  </a:lnTo>
                  <a:lnTo>
                    <a:pt x="34058" y="23050"/>
                  </a:lnTo>
                  <a:lnTo>
                    <a:pt x="25388" y="44013"/>
                  </a:lnTo>
                  <a:lnTo>
                    <a:pt x="14403" y="63752"/>
                  </a:lnTo>
                  <a:lnTo>
                    <a:pt x="0" y="83129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624039" y="4384188"/>
              <a:ext cx="41910" cy="83185"/>
            </a:xfrm>
            <a:custGeom>
              <a:avLst/>
              <a:gdLst/>
              <a:ahLst/>
              <a:cxnLst/>
              <a:rect l="l" t="t" r="r" b="b"/>
              <a:pathLst>
                <a:path w="41909" h="83185">
                  <a:moveTo>
                    <a:pt x="0" y="83129"/>
                  </a:moveTo>
                  <a:lnTo>
                    <a:pt x="8341" y="16635"/>
                  </a:lnTo>
                  <a:lnTo>
                    <a:pt x="24929" y="16635"/>
                  </a:lnTo>
                  <a:lnTo>
                    <a:pt x="24929" y="0"/>
                  </a:lnTo>
                  <a:lnTo>
                    <a:pt x="41517" y="0"/>
                  </a:lnTo>
                  <a:lnTo>
                    <a:pt x="34078" y="23050"/>
                  </a:lnTo>
                  <a:lnTo>
                    <a:pt x="25406" y="44013"/>
                  </a:lnTo>
                  <a:lnTo>
                    <a:pt x="14410" y="63752"/>
                  </a:lnTo>
                  <a:lnTo>
                    <a:pt x="0" y="83129"/>
                  </a:lnTo>
                  <a:close/>
                </a:path>
              </a:pathLst>
            </a:custGeom>
            <a:solidFill>
              <a:srgbClr val="C153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56883" y="3852099"/>
              <a:ext cx="174625" cy="349250"/>
            </a:xfrm>
            <a:custGeom>
              <a:avLst/>
              <a:gdLst/>
              <a:ahLst/>
              <a:cxnLst/>
              <a:rect l="l" t="t" r="r" b="b"/>
              <a:pathLst>
                <a:path w="174625" h="349250">
                  <a:moveTo>
                    <a:pt x="41516" y="266026"/>
                  </a:moveTo>
                  <a:lnTo>
                    <a:pt x="24879" y="266026"/>
                  </a:lnTo>
                  <a:lnTo>
                    <a:pt x="24879" y="282663"/>
                  </a:lnTo>
                  <a:lnTo>
                    <a:pt x="8293" y="282663"/>
                  </a:lnTo>
                  <a:lnTo>
                    <a:pt x="0" y="349199"/>
                  </a:lnTo>
                  <a:lnTo>
                    <a:pt x="14376" y="329806"/>
                  </a:lnTo>
                  <a:lnTo>
                    <a:pt x="25361" y="310057"/>
                  </a:lnTo>
                  <a:lnTo>
                    <a:pt x="34048" y="289090"/>
                  </a:lnTo>
                  <a:lnTo>
                    <a:pt x="41516" y="266026"/>
                  </a:lnTo>
                  <a:close/>
                </a:path>
                <a:path w="174625" h="349250">
                  <a:moveTo>
                    <a:pt x="174307" y="0"/>
                  </a:moveTo>
                  <a:lnTo>
                    <a:pt x="157721" y="0"/>
                  </a:lnTo>
                  <a:lnTo>
                    <a:pt x="157721" y="16586"/>
                  </a:lnTo>
                  <a:lnTo>
                    <a:pt x="141084" y="16586"/>
                  </a:lnTo>
                  <a:lnTo>
                    <a:pt x="132791" y="83121"/>
                  </a:lnTo>
                  <a:lnTo>
                    <a:pt x="147205" y="63754"/>
                  </a:lnTo>
                  <a:lnTo>
                    <a:pt x="158203" y="44005"/>
                  </a:lnTo>
                  <a:lnTo>
                    <a:pt x="166878" y="23050"/>
                  </a:lnTo>
                  <a:lnTo>
                    <a:pt x="174307" y="0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01669" y="3810481"/>
              <a:ext cx="448309" cy="881380"/>
            </a:xfrm>
            <a:custGeom>
              <a:avLst/>
              <a:gdLst/>
              <a:ahLst/>
              <a:cxnLst/>
              <a:rect l="l" t="t" r="r" b="b"/>
              <a:pathLst>
                <a:path w="448310" h="881379">
                  <a:moveTo>
                    <a:pt x="49809" y="66548"/>
                  </a:moveTo>
                  <a:lnTo>
                    <a:pt x="33223" y="58204"/>
                  </a:lnTo>
                  <a:lnTo>
                    <a:pt x="28028" y="28600"/>
                  </a:lnTo>
                  <a:lnTo>
                    <a:pt x="24930" y="0"/>
                  </a:lnTo>
                  <a:lnTo>
                    <a:pt x="0" y="0"/>
                  </a:lnTo>
                  <a:lnTo>
                    <a:pt x="33223" y="83185"/>
                  </a:lnTo>
                  <a:lnTo>
                    <a:pt x="49809" y="66548"/>
                  </a:lnTo>
                  <a:close/>
                </a:path>
                <a:path w="448310" h="881379">
                  <a:moveTo>
                    <a:pt x="182651" y="332613"/>
                  </a:moveTo>
                  <a:lnTo>
                    <a:pt x="166027" y="324281"/>
                  </a:lnTo>
                  <a:lnTo>
                    <a:pt x="160870" y="294678"/>
                  </a:lnTo>
                  <a:lnTo>
                    <a:pt x="157734" y="266077"/>
                  </a:lnTo>
                  <a:lnTo>
                    <a:pt x="132842" y="266077"/>
                  </a:lnTo>
                  <a:lnTo>
                    <a:pt x="166027" y="349199"/>
                  </a:lnTo>
                  <a:lnTo>
                    <a:pt x="182651" y="332613"/>
                  </a:lnTo>
                  <a:close/>
                </a:path>
                <a:path w="448310" h="881379">
                  <a:moveTo>
                    <a:pt x="315455" y="598639"/>
                  </a:moveTo>
                  <a:lnTo>
                    <a:pt x="298869" y="590346"/>
                  </a:lnTo>
                  <a:lnTo>
                    <a:pt x="293674" y="560705"/>
                  </a:lnTo>
                  <a:lnTo>
                    <a:pt x="290576" y="532142"/>
                  </a:lnTo>
                  <a:lnTo>
                    <a:pt x="265645" y="532142"/>
                  </a:lnTo>
                  <a:lnTo>
                    <a:pt x="298869" y="615276"/>
                  </a:lnTo>
                  <a:lnTo>
                    <a:pt x="315455" y="598639"/>
                  </a:lnTo>
                  <a:close/>
                </a:path>
                <a:path w="448310" h="881379">
                  <a:moveTo>
                    <a:pt x="448297" y="864717"/>
                  </a:moveTo>
                  <a:lnTo>
                    <a:pt x="431660" y="856373"/>
                  </a:lnTo>
                  <a:lnTo>
                    <a:pt x="426466" y="826770"/>
                  </a:lnTo>
                  <a:lnTo>
                    <a:pt x="423367" y="798169"/>
                  </a:lnTo>
                  <a:lnTo>
                    <a:pt x="398487" y="798169"/>
                  </a:lnTo>
                  <a:lnTo>
                    <a:pt x="431660" y="881354"/>
                  </a:lnTo>
                  <a:lnTo>
                    <a:pt x="448297" y="864717"/>
                  </a:lnTo>
                  <a:close/>
                </a:path>
              </a:pathLst>
            </a:custGeom>
            <a:solidFill>
              <a:srgbClr val="BE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32486" y="3785551"/>
              <a:ext cx="432434" cy="864869"/>
            </a:xfrm>
            <a:custGeom>
              <a:avLst/>
              <a:gdLst/>
              <a:ahLst/>
              <a:cxnLst/>
              <a:rect l="l" t="t" r="r" b="b"/>
              <a:pathLst>
                <a:path w="432434" h="864870">
                  <a:moveTo>
                    <a:pt x="33439" y="798169"/>
                  </a:moveTo>
                  <a:lnTo>
                    <a:pt x="8559" y="798169"/>
                  </a:lnTo>
                  <a:lnTo>
                    <a:pt x="266" y="806513"/>
                  </a:lnTo>
                  <a:lnTo>
                    <a:pt x="0" y="835621"/>
                  </a:lnTo>
                  <a:lnTo>
                    <a:pt x="63" y="850163"/>
                  </a:lnTo>
                  <a:lnTo>
                    <a:pt x="266" y="864717"/>
                  </a:lnTo>
                  <a:lnTo>
                    <a:pt x="11290" y="853135"/>
                  </a:lnTo>
                  <a:lnTo>
                    <a:pt x="18427" y="842352"/>
                  </a:lnTo>
                  <a:lnTo>
                    <a:pt x="24777" y="826109"/>
                  </a:lnTo>
                  <a:lnTo>
                    <a:pt x="33439" y="798169"/>
                  </a:lnTo>
                  <a:close/>
                </a:path>
                <a:path w="432434" h="864870">
                  <a:moveTo>
                    <a:pt x="166281" y="532142"/>
                  </a:moveTo>
                  <a:lnTo>
                    <a:pt x="141363" y="532142"/>
                  </a:lnTo>
                  <a:lnTo>
                    <a:pt x="133057" y="540448"/>
                  </a:lnTo>
                  <a:lnTo>
                    <a:pt x="132816" y="569544"/>
                  </a:lnTo>
                  <a:lnTo>
                    <a:pt x="133057" y="598639"/>
                  </a:lnTo>
                  <a:lnTo>
                    <a:pt x="144094" y="587070"/>
                  </a:lnTo>
                  <a:lnTo>
                    <a:pt x="151231" y="576287"/>
                  </a:lnTo>
                  <a:lnTo>
                    <a:pt x="157594" y="560057"/>
                  </a:lnTo>
                  <a:lnTo>
                    <a:pt x="166281" y="532142"/>
                  </a:lnTo>
                  <a:close/>
                </a:path>
                <a:path w="432434" h="864870">
                  <a:moveTo>
                    <a:pt x="299085" y="266077"/>
                  </a:moveTo>
                  <a:lnTo>
                    <a:pt x="274205" y="266077"/>
                  </a:lnTo>
                  <a:lnTo>
                    <a:pt x="265912" y="274370"/>
                  </a:lnTo>
                  <a:lnTo>
                    <a:pt x="265696" y="288925"/>
                  </a:lnTo>
                  <a:lnTo>
                    <a:pt x="265620" y="303466"/>
                  </a:lnTo>
                  <a:lnTo>
                    <a:pt x="265696" y="318020"/>
                  </a:lnTo>
                  <a:lnTo>
                    <a:pt x="265912" y="332574"/>
                  </a:lnTo>
                  <a:lnTo>
                    <a:pt x="276910" y="321017"/>
                  </a:lnTo>
                  <a:lnTo>
                    <a:pt x="284035" y="310248"/>
                  </a:lnTo>
                  <a:lnTo>
                    <a:pt x="290385" y="294005"/>
                  </a:lnTo>
                  <a:lnTo>
                    <a:pt x="299085" y="266077"/>
                  </a:lnTo>
                  <a:close/>
                </a:path>
                <a:path w="432434" h="864870">
                  <a:moveTo>
                    <a:pt x="431927" y="0"/>
                  </a:moveTo>
                  <a:lnTo>
                    <a:pt x="406996" y="0"/>
                  </a:lnTo>
                  <a:lnTo>
                    <a:pt x="398703" y="8343"/>
                  </a:lnTo>
                  <a:lnTo>
                    <a:pt x="398462" y="37439"/>
                  </a:lnTo>
                  <a:lnTo>
                    <a:pt x="398703" y="66548"/>
                  </a:lnTo>
                  <a:lnTo>
                    <a:pt x="409740" y="54965"/>
                  </a:lnTo>
                  <a:lnTo>
                    <a:pt x="416877" y="44183"/>
                  </a:lnTo>
                  <a:lnTo>
                    <a:pt x="423240" y="27940"/>
                  </a:lnTo>
                  <a:lnTo>
                    <a:pt x="431927" y="0"/>
                  </a:lnTo>
                  <a:close/>
                </a:path>
              </a:pathLst>
            </a:custGeom>
            <a:solidFill>
              <a:srgbClr val="BE4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57632" y="2505150"/>
              <a:ext cx="431800" cy="881380"/>
            </a:xfrm>
            <a:custGeom>
              <a:avLst/>
              <a:gdLst/>
              <a:ahLst/>
              <a:cxnLst/>
              <a:rect l="l" t="t" r="r" b="b"/>
              <a:pathLst>
                <a:path w="431800" h="881379">
                  <a:moveTo>
                    <a:pt x="33223" y="66535"/>
                  </a:moveTo>
                  <a:lnTo>
                    <a:pt x="29311" y="47320"/>
                  </a:lnTo>
                  <a:lnTo>
                    <a:pt x="22136" y="30784"/>
                  </a:lnTo>
                  <a:lnTo>
                    <a:pt x="12192" y="15481"/>
                  </a:lnTo>
                  <a:lnTo>
                    <a:pt x="0" y="0"/>
                  </a:lnTo>
                  <a:lnTo>
                    <a:pt x="1054" y="22453"/>
                  </a:lnTo>
                  <a:lnTo>
                    <a:pt x="4203" y="42456"/>
                  </a:lnTo>
                  <a:lnTo>
                    <a:pt x="9398" y="62026"/>
                  </a:lnTo>
                  <a:lnTo>
                    <a:pt x="16586" y="83172"/>
                  </a:lnTo>
                  <a:lnTo>
                    <a:pt x="33223" y="66535"/>
                  </a:lnTo>
                  <a:close/>
                </a:path>
                <a:path w="431800" h="881379">
                  <a:moveTo>
                    <a:pt x="166027" y="332562"/>
                  </a:moveTo>
                  <a:lnTo>
                    <a:pt x="162115" y="313372"/>
                  </a:lnTo>
                  <a:lnTo>
                    <a:pt x="154940" y="296824"/>
                  </a:lnTo>
                  <a:lnTo>
                    <a:pt x="145021" y="281533"/>
                  </a:lnTo>
                  <a:lnTo>
                    <a:pt x="132842" y="266065"/>
                  </a:lnTo>
                  <a:lnTo>
                    <a:pt x="133908" y="288518"/>
                  </a:lnTo>
                  <a:lnTo>
                    <a:pt x="137045" y="308521"/>
                  </a:lnTo>
                  <a:lnTo>
                    <a:pt x="142240" y="328079"/>
                  </a:lnTo>
                  <a:lnTo>
                    <a:pt x="149440" y="349199"/>
                  </a:lnTo>
                  <a:lnTo>
                    <a:pt x="166027" y="332562"/>
                  </a:lnTo>
                  <a:close/>
                </a:path>
                <a:path w="431800" h="881379">
                  <a:moveTo>
                    <a:pt x="298869" y="598639"/>
                  </a:moveTo>
                  <a:lnTo>
                    <a:pt x="294957" y="579424"/>
                  </a:lnTo>
                  <a:lnTo>
                    <a:pt x="287782" y="562889"/>
                  </a:lnTo>
                  <a:lnTo>
                    <a:pt x="277837" y="547598"/>
                  </a:lnTo>
                  <a:lnTo>
                    <a:pt x="265645" y="532142"/>
                  </a:lnTo>
                  <a:lnTo>
                    <a:pt x="266700" y="554596"/>
                  </a:lnTo>
                  <a:lnTo>
                    <a:pt x="269849" y="574598"/>
                  </a:lnTo>
                  <a:lnTo>
                    <a:pt x="275031" y="594156"/>
                  </a:lnTo>
                  <a:lnTo>
                    <a:pt x="282232" y="615264"/>
                  </a:lnTo>
                  <a:lnTo>
                    <a:pt x="298869" y="598639"/>
                  </a:lnTo>
                  <a:close/>
                </a:path>
                <a:path w="431800" h="881379">
                  <a:moveTo>
                    <a:pt x="431673" y="864704"/>
                  </a:moveTo>
                  <a:lnTo>
                    <a:pt x="427761" y="845489"/>
                  </a:lnTo>
                  <a:lnTo>
                    <a:pt x="420573" y="828954"/>
                  </a:lnTo>
                  <a:lnTo>
                    <a:pt x="410641" y="813650"/>
                  </a:lnTo>
                  <a:lnTo>
                    <a:pt x="398449" y="798169"/>
                  </a:lnTo>
                  <a:lnTo>
                    <a:pt x="399503" y="820623"/>
                  </a:lnTo>
                  <a:lnTo>
                    <a:pt x="402653" y="840625"/>
                  </a:lnTo>
                  <a:lnTo>
                    <a:pt x="407860" y="860196"/>
                  </a:lnTo>
                  <a:lnTo>
                    <a:pt x="415074" y="881341"/>
                  </a:lnTo>
                  <a:lnTo>
                    <a:pt x="431673" y="864704"/>
                  </a:lnTo>
                  <a:close/>
                </a:path>
              </a:pathLst>
            </a:custGeom>
            <a:solidFill>
              <a:srgbClr val="C14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524464" y="2471915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175" y="49858"/>
                  </a:moveTo>
                  <a:lnTo>
                    <a:pt x="0" y="41564"/>
                  </a:lnTo>
                  <a:lnTo>
                    <a:pt x="8293" y="0"/>
                  </a:lnTo>
                  <a:lnTo>
                    <a:pt x="24881" y="0"/>
                  </a:lnTo>
                  <a:lnTo>
                    <a:pt x="33175" y="49858"/>
                  </a:lnTo>
                  <a:close/>
                </a:path>
              </a:pathLst>
            </a:custGeom>
            <a:solidFill>
              <a:srgbClr val="B938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300"/>
              <a:t>Go-</a:t>
            </a:r>
            <a:r>
              <a:rPr dirty="0" spc="250"/>
              <a:t>to-</a:t>
            </a:r>
            <a:r>
              <a:rPr dirty="0" spc="350"/>
              <a:t>Market</a:t>
            </a:r>
            <a:r>
              <a:rPr dirty="0" spc="254"/>
              <a:t> </a:t>
            </a:r>
            <a:r>
              <a:rPr dirty="0" spc="330"/>
              <a:t>Approach</a:t>
            </a:r>
          </a:p>
        </p:txBody>
      </p:sp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980557" y="1367913"/>
            <a:ext cx="4799965" cy="612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155" b="1">
                <a:solidFill>
                  <a:srgbClr val="F16629"/>
                </a:solidFill>
                <a:latin typeface="Trebuchet MS"/>
                <a:cs typeface="Trebuchet MS"/>
              </a:rPr>
              <a:t>Geographic</a:t>
            </a:r>
            <a:r>
              <a:rPr dirty="0" sz="1000" spc="17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30" b="1">
                <a:solidFill>
                  <a:srgbClr val="F16629"/>
                </a:solidFill>
                <a:latin typeface="Trebuchet MS"/>
                <a:cs typeface="Trebuchet MS"/>
              </a:rPr>
              <a:t>Focus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ts val="1155"/>
              </a:lnSpc>
            </a:pPr>
            <a:r>
              <a:rPr dirty="0" sz="1000" spc="110">
                <a:latin typeface="Trebuchet MS"/>
                <a:cs typeface="Trebuchet MS"/>
              </a:rPr>
              <a:t>Focus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on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top-</a:t>
            </a:r>
            <a:r>
              <a:rPr dirty="0" sz="1000" spc="125">
                <a:latin typeface="Trebuchet MS"/>
                <a:cs typeface="Trebuchet MS"/>
              </a:rPr>
              <a:t>6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Indian</a:t>
            </a:r>
            <a:r>
              <a:rPr dirty="0" sz="1000" spc="105">
                <a:latin typeface="Trebuchet MS"/>
                <a:cs typeface="Trebuchet MS"/>
              </a:rPr>
              <a:t> cities—</a:t>
            </a:r>
            <a:r>
              <a:rPr dirty="0" sz="1000" spc="110">
                <a:latin typeface="Trebuchet MS"/>
                <a:cs typeface="Trebuchet MS"/>
              </a:rPr>
              <a:t>Bengaluru, </a:t>
            </a:r>
            <a:r>
              <a:rPr dirty="0" sz="1000" spc="120">
                <a:latin typeface="Trebuchet MS"/>
                <a:cs typeface="Trebuchet MS"/>
              </a:rPr>
              <a:t>Mumbai,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Delhi,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Hyderabad,</a:t>
            </a:r>
            <a:endParaRPr sz="1000">
              <a:latin typeface="Trebuchet MS"/>
              <a:cs typeface="Trebuchet MS"/>
            </a:endParaRPr>
          </a:p>
          <a:p>
            <a:pPr algn="ctr" marL="144780" marR="134620">
              <a:lnSpc>
                <a:spcPts val="1090"/>
              </a:lnSpc>
              <a:spcBef>
                <a:spcPts val="105"/>
              </a:spcBef>
            </a:pPr>
            <a:r>
              <a:rPr dirty="0" sz="1000" spc="90">
                <a:latin typeface="Trebuchet MS"/>
                <a:cs typeface="Trebuchet MS"/>
              </a:rPr>
              <a:t>Pune,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45">
                <a:latin typeface="Trebuchet MS"/>
                <a:cs typeface="Trebuchet MS"/>
              </a:rPr>
              <a:t>Chennai—</a:t>
            </a:r>
            <a:r>
              <a:rPr dirty="0" sz="1000" spc="110">
                <a:latin typeface="Trebuchet MS"/>
                <a:cs typeface="Trebuchet MS"/>
              </a:rPr>
              <a:t>where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tech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adoption </a:t>
            </a:r>
            <a:r>
              <a:rPr dirty="0" sz="1000" spc="70">
                <a:latin typeface="Trebuchet MS"/>
                <a:cs typeface="Trebuchet MS"/>
              </a:rPr>
              <a:t>is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high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businesses </a:t>
            </a:r>
            <a:r>
              <a:rPr dirty="0" sz="1000" spc="80">
                <a:latin typeface="Trebuchet MS"/>
                <a:cs typeface="Trebuchet MS"/>
              </a:rPr>
              <a:t>actively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seek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data-</a:t>
            </a:r>
            <a:r>
              <a:rPr dirty="0" sz="1000" spc="95">
                <a:latin typeface="Trebuchet MS"/>
                <a:cs typeface="Trebuchet MS"/>
              </a:rPr>
              <a:t>driven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solutions.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91958" y="2262767"/>
            <a:ext cx="2156460" cy="104394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r" marL="82550" marR="5080" indent="-70485">
              <a:lnSpc>
                <a:spcPct val="93900"/>
              </a:lnSpc>
              <a:spcBef>
                <a:spcPts val="195"/>
              </a:spcBef>
            </a:pPr>
            <a:r>
              <a:rPr dirty="0" sz="1000" spc="140" b="1">
                <a:solidFill>
                  <a:srgbClr val="F16629"/>
                </a:solidFill>
                <a:latin typeface="Trebuchet MS"/>
                <a:cs typeface="Trebuchet MS"/>
              </a:rPr>
              <a:t>Digital</a:t>
            </a: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75" b="1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dirty="0" sz="1000" spc="100">
                <a:latin typeface="Trebuchet MS"/>
                <a:cs typeface="Trebuchet MS"/>
              </a:rPr>
              <a:t>Ads:</a:t>
            </a:r>
            <a:r>
              <a:rPr dirty="0" sz="1000" spc="8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Google,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LinkedIn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Social: </a:t>
            </a:r>
            <a:r>
              <a:rPr dirty="0" sz="1000">
                <a:latin typeface="Trebuchet MS"/>
                <a:cs typeface="Trebuchet MS"/>
              </a:rPr>
              <a:t>Twitter,</a:t>
            </a:r>
            <a:r>
              <a:rPr dirty="0" sz="1000" spc="204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Reddit,</a:t>
            </a:r>
            <a:r>
              <a:rPr dirty="0" sz="1000" spc="21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YouTube</a:t>
            </a:r>
            <a:r>
              <a:rPr dirty="0" sz="1000" spc="229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SEO: </a:t>
            </a:r>
            <a:r>
              <a:rPr dirty="0" sz="1000" spc="90">
                <a:latin typeface="Trebuchet MS"/>
                <a:cs typeface="Trebuchet MS"/>
              </a:rPr>
              <a:t>Blog,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Quora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Email:</a:t>
            </a:r>
            <a:r>
              <a:rPr dirty="0" sz="1000" spc="95">
                <a:latin typeface="Trebuchet MS"/>
                <a:cs typeface="Trebuchet MS"/>
              </a:rPr>
              <a:t> Outreach, newsletters</a:t>
            </a:r>
            <a:r>
              <a:rPr dirty="0" sz="1000" spc="100">
                <a:latin typeface="Trebuchet MS"/>
                <a:cs typeface="Trebuchet MS"/>
              </a:rPr>
              <a:t> Community: </a:t>
            </a:r>
            <a:r>
              <a:rPr dirty="0" sz="1000" spc="75">
                <a:latin typeface="Trebuchet MS"/>
                <a:cs typeface="Trebuchet MS"/>
              </a:rPr>
              <a:t>GitHub,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influencers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Affiliates:</a:t>
            </a:r>
            <a:endParaRPr sz="1000">
              <a:latin typeface="Trebuchet MS"/>
              <a:cs typeface="Trebuchet MS"/>
            </a:endParaRPr>
          </a:p>
          <a:p>
            <a:pPr algn="r" marR="5080">
              <a:lnSpc>
                <a:spcPts val="1155"/>
              </a:lnSpc>
            </a:pPr>
            <a:r>
              <a:rPr dirty="0" sz="1000" spc="85">
                <a:latin typeface="Trebuchet MS"/>
                <a:cs typeface="Trebuchet MS"/>
              </a:rPr>
              <a:t>Partner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 spc="135">
                <a:latin typeface="Trebuchet MS"/>
                <a:cs typeface="Trebuchet MS"/>
              </a:rPr>
              <a:t>promos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61868" y="3686397"/>
            <a:ext cx="2086610" cy="1190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1175"/>
              </a:lnSpc>
              <a:spcBef>
                <a:spcPts val="125"/>
              </a:spcBef>
            </a:pP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Physical</a:t>
            </a:r>
            <a:r>
              <a:rPr dirty="0" sz="1000" spc="17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endParaRPr sz="1000">
              <a:latin typeface="Trebuchet MS"/>
              <a:cs typeface="Trebuchet MS"/>
            </a:endParaRPr>
          </a:p>
          <a:p>
            <a:pPr algn="r" marL="12700" marR="5080" indent="1350010">
              <a:lnSpc>
                <a:spcPct val="94300"/>
              </a:lnSpc>
              <a:spcBef>
                <a:spcPts val="45"/>
              </a:spcBef>
            </a:pP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dirty="0" sz="1000" spc="75">
                <a:latin typeface="Trebuchet MS"/>
                <a:cs typeface="Trebuchet MS"/>
              </a:rPr>
              <a:t>Flyers,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newspaper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ads,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trade </a:t>
            </a:r>
            <a:r>
              <a:rPr dirty="0" sz="1000" spc="105">
                <a:latin typeface="Trebuchet MS"/>
                <a:cs typeface="Trebuchet MS"/>
              </a:rPr>
              <a:t>shows,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conferences,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event </a:t>
            </a:r>
            <a:r>
              <a:rPr dirty="0" sz="1000" spc="110">
                <a:latin typeface="Trebuchet MS"/>
                <a:cs typeface="Trebuchet MS"/>
              </a:rPr>
              <a:t>sponsorships,</a:t>
            </a:r>
            <a:r>
              <a:rPr dirty="0" sz="1000" spc="120">
                <a:latin typeface="Trebuchet MS"/>
                <a:cs typeface="Trebuchet MS"/>
              </a:rPr>
              <a:t> and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direct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mail </a:t>
            </a:r>
            <a:r>
              <a:rPr dirty="0" sz="1000" spc="135">
                <a:latin typeface="Trebuchet MS"/>
                <a:cs typeface="Trebuchet MS"/>
              </a:rPr>
              <a:t>campaigns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to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reach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potential </a:t>
            </a:r>
            <a:r>
              <a:rPr dirty="0" sz="1000" spc="75">
                <a:latin typeface="Trebuchet MS"/>
                <a:cs typeface="Trebuchet MS"/>
              </a:rPr>
              <a:t>clients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build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trust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for</a:t>
            </a:r>
            <a:r>
              <a:rPr dirty="0" sz="1000" spc="15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our </a:t>
            </a:r>
            <a:r>
              <a:rPr dirty="0" sz="1000" spc="90">
                <a:latin typeface="Trebuchet MS"/>
                <a:cs typeface="Trebuchet MS"/>
              </a:rPr>
              <a:t>AI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web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scraping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service.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232080" y="2710194"/>
            <a:ext cx="2298065" cy="579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dirty="0" sz="950" spc="190" b="1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dirty="0" sz="950" spc="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85" b="1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95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75" b="1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endParaRPr sz="950">
              <a:latin typeface="Trebuchet MS"/>
              <a:cs typeface="Trebuchet MS"/>
            </a:endParaRPr>
          </a:p>
          <a:p>
            <a:pPr algn="ctr">
              <a:lnSpc>
                <a:spcPts val="1055"/>
              </a:lnSpc>
            </a:pP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Data-</a:t>
            </a:r>
            <a:r>
              <a:rPr dirty="0" sz="950" spc="9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dirty="0" sz="95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3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9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950">
              <a:latin typeface="Trebuchet MS"/>
              <a:cs typeface="Trebuchet MS"/>
            </a:endParaRPr>
          </a:p>
          <a:p>
            <a:pPr algn="ctr" marL="29209" marR="27305">
              <a:lnSpc>
                <a:spcPts val="1090"/>
              </a:lnSpc>
              <a:spcBef>
                <a:spcPts val="20"/>
              </a:spcBef>
            </a:pPr>
            <a:r>
              <a:rPr dirty="0" sz="950" spc="114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95">
                <a:solidFill>
                  <a:srgbClr val="FFFFFF"/>
                </a:solidFill>
                <a:latin typeface="Trebuchet MS"/>
                <a:cs typeface="Trebuchet MS"/>
              </a:rPr>
              <a:t>researchers</a:t>
            </a:r>
            <a:r>
              <a:rPr dirty="0" sz="95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05">
                <a:solidFill>
                  <a:srgbClr val="FFFFFF"/>
                </a:solidFill>
                <a:latin typeface="Trebuchet MS"/>
                <a:cs typeface="Trebuchet MS"/>
              </a:rPr>
              <a:t>seeking </a:t>
            </a:r>
            <a:r>
              <a:rPr dirty="0" sz="950" spc="55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dirty="0" sz="9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9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9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extraction.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194202" y="3784018"/>
            <a:ext cx="2371090" cy="579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635">
              <a:lnSpc>
                <a:spcPts val="1115"/>
              </a:lnSpc>
              <a:spcBef>
                <a:spcPts val="110"/>
              </a:spcBef>
            </a:pPr>
            <a:r>
              <a:rPr dirty="0" sz="950" spc="145" b="1">
                <a:solidFill>
                  <a:srgbClr val="FFFFFF"/>
                </a:solidFill>
                <a:latin typeface="Trebuchet MS"/>
                <a:cs typeface="Trebuchet MS"/>
              </a:rPr>
              <a:t>UVP</a:t>
            </a:r>
            <a:endParaRPr sz="950">
              <a:latin typeface="Trebuchet MS"/>
              <a:cs typeface="Trebuchet MS"/>
            </a:endParaRPr>
          </a:p>
          <a:p>
            <a:pPr algn="ctr" marL="40640" marR="33020">
              <a:lnSpc>
                <a:spcPts val="1019"/>
              </a:lnSpc>
              <a:spcBef>
                <a:spcPts val="110"/>
              </a:spcBef>
            </a:pPr>
            <a:r>
              <a:rPr dirty="0" sz="950" spc="5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9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95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05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r>
              <a:rPr dirty="0" sz="95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9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5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950" spc="114">
                <a:solidFill>
                  <a:srgbClr val="FFFFFF"/>
                </a:solidFill>
                <a:latin typeface="Trebuchet MS"/>
                <a:cs typeface="Trebuchet MS"/>
              </a:rPr>
              <a:t>adapts</a:t>
            </a:r>
            <a:r>
              <a:rPr dirty="0" sz="95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9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75">
                <a:solidFill>
                  <a:srgbClr val="FFFFFF"/>
                </a:solidFill>
                <a:latin typeface="Trebuchet MS"/>
                <a:cs typeface="Trebuchet MS"/>
              </a:rPr>
              <a:t>site</a:t>
            </a:r>
            <a:r>
              <a:rPr dirty="0" sz="9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14">
                <a:solidFill>
                  <a:srgbClr val="FFFFFF"/>
                </a:solidFill>
                <a:latin typeface="Trebuchet MS"/>
                <a:cs typeface="Trebuchet MS"/>
              </a:rPr>
              <a:t>changes,</a:t>
            </a:r>
            <a:r>
              <a:rPr dirty="0" sz="95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85">
                <a:solidFill>
                  <a:srgbClr val="FFFFFF"/>
                </a:solidFill>
                <a:latin typeface="Trebuchet MS"/>
                <a:cs typeface="Trebuchet MS"/>
              </a:rPr>
              <a:t>no-</a:t>
            </a:r>
            <a:r>
              <a:rPr dirty="0" sz="950" spc="55">
                <a:solidFill>
                  <a:srgbClr val="FFFFFF"/>
                </a:solidFill>
                <a:latin typeface="Trebuchet MS"/>
                <a:cs typeface="Trebuchet MS"/>
              </a:rPr>
              <a:t>code,</a:t>
            </a:r>
            <a:endParaRPr sz="950">
              <a:latin typeface="Trebuchet MS"/>
              <a:cs typeface="Trebuchet MS"/>
            </a:endParaRPr>
          </a:p>
          <a:p>
            <a:pPr algn="ctr">
              <a:lnSpc>
                <a:spcPts val="1080"/>
              </a:lnSpc>
            </a:pPr>
            <a:r>
              <a:rPr dirty="0" sz="950" spc="120">
                <a:solidFill>
                  <a:srgbClr val="FFFFFF"/>
                </a:solidFill>
                <a:latin typeface="Trebuchet MS"/>
                <a:cs typeface="Trebuchet MS"/>
              </a:rPr>
              <a:t>saving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85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9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14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95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boosting</a:t>
            </a:r>
            <a:r>
              <a:rPr dirty="0" sz="95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85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515455" y="2262767"/>
            <a:ext cx="2138680" cy="1043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175" b="1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r>
              <a:rPr dirty="0" sz="10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KPIs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55"/>
              </a:lnSpc>
            </a:pPr>
            <a:r>
              <a:rPr dirty="0" sz="1000" spc="85">
                <a:latin typeface="Trebuchet MS"/>
                <a:cs typeface="Trebuchet MS"/>
              </a:rPr>
              <a:t>Track</a:t>
            </a:r>
            <a:r>
              <a:rPr dirty="0" sz="1000" spc="100">
                <a:latin typeface="Trebuchet MS"/>
                <a:cs typeface="Trebuchet MS"/>
              </a:rPr>
              <a:t> CAC,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CLV,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conversion</a:t>
            </a:r>
            <a:endParaRPr sz="1000">
              <a:latin typeface="Trebuchet MS"/>
              <a:cs typeface="Trebuchet MS"/>
            </a:endParaRPr>
          </a:p>
          <a:p>
            <a:pPr marL="12700" marR="102870">
              <a:lnSpc>
                <a:spcPts val="1090"/>
              </a:lnSpc>
              <a:spcBef>
                <a:spcPts val="105"/>
              </a:spcBef>
            </a:pPr>
            <a:r>
              <a:rPr dirty="0" sz="1000" spc="70">
                <a:latin typeface="Trebuchet MS"/>
                <a:cs typeface="Trebuchet MS"/>
              </a:rPr>
              <a:t>rate,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lead-</a:t>
            </a:r>
            <a:r>
              <a:rPr dirty="0" sz="1000" spc="75">
                <a:latin typeface="Trebuchet MS"/>
                <a:cs typeface="Trebuchet MS"/>
              </a:rPr>
              <a:t>to-</a:t>
            </a:r>
            <a:r>
              <a:rPr dirty="0" sz="1000" spc="120">
                <a:latin typeface="Trebuchet MS"/>
                <a:cs typeface="Trebuchet MS"/>
              </a:rPr>
              <a:t>customer</a:t>
            </a:r>
            <a:r>
              <a:rPr dirty="0" sz="1000" spc="15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ratio, </a:t>
            </a:r>
            <a:r>
              <a:rPr dirty="0" sz="1000" spc="114">
                <a:latin typeface="Trebuchet MS"/>
                <a:cs typeface="Trebuchet MS"/>
              </a:rPr>
              <a:t>churn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rate,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65">
                <a:latin typeface="Trebuchet MS"/>
                <a:cs typeface="Trebuchet MS"/>
              </a:rPr>
              <a:t>MRR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growth,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ts val="1090"/>
              </a:lnSpc>
              <a:spcBef>
                <a:spcPts val="60"/>
              </a:spcBef>
            </a:pPr>
            <a:r>
              <a:rPr dirty="0" sz="1000" spc="140">
                <a:latin typeface="Trebuchet MS"/>
                <a:cs typeface="Trebuchet MS"/>
              </a:rPr>
              <a:t>demo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requests,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response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rate </a:t>
            </a:r>
            <a:r>
              <a:rPr dirty="0" sz="1000" spc="114">
                <a:latin typeface="Trebuchet MS"/>
                <a:cs typeface="Trebuchet MS"/>
              </a:rPr>
              <a:t>from</a:t>
            </a:r>
            <a:r>
              <a:rPr dirty="0" sz="1000" spc="16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flyers/events,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and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35"/>
              </a:lnSpc>
            </a:pPr>
            <a:r>
              <a:rPr dirty="0" sz="1000" spc="70">
                <a:latin typeface="Trebuchet MS"/>
                <a:cs typeface="Trebuchet MS"/>
              </a:rPr>
              <a:t>offline-</a:t>
            </a:r>
            <a:r>
              <a:rPr dirty="0" sz="1000" spc="75">
                <a:latin typeface="Trebuchet MS"/>
                <a:cs typeface="Trebuchet MS"/>
              </a:rPr>
              <a:t>to-</a:t>
            </a:r>
            <a:r>
              <a:rPr dirty="0" sz="1000" spc="80">
                <a:latin typeface="Trebuchet MS"/>
                <a:cs typeface="Trebuchet MS"/>
              </a:rPr>
              <a:t>online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lead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ratio.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515455" y="3686397"/>
            <a:ext cx="2041525" cy="1043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Competitors'</a:t>
            </a:r>
            <a:r>
              <a:rPr dirty="0" sz="1000" spc="18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70" b="1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ts val="1150"/>
              </a:lnSpc>
              <a:spcBef>
                <a:spcPts val="55"/>
              </a:spcBef>
            </a:pPr>
            <a:r>
              <a:rPr dirty="0" sz="1000" spc="100">
                <a:latin typeface="Trebuchet MS"/>
                <a:cs typeface="Trebuchet MS"/>
              </a:rPr>
              <a:t>Competitor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235">
                <a:latin typeface="Trebuchet MS"/>
                <a:cs typeface="Trebuchet MS"/>
              </a:rPr>
              <a:t>#1</a:t>
            </a:r>
            <a:r>
              <a:rPr dirty="0" sz="1000" spc="100">
                <a:latin typeface="Trebuchet MS"/>
                <a:cs typeface="Trebuchet MS"/>
              </a:rPr>
              <a:t> excels</a:t>
            </a:r>
            <a:r>
              <a:rPr dirty="0" sz="1000" spc="8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in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SEO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LinkedIn</a:t>
            </a:r>
            <a:r>
              <a:rPr dirty="0" sz="1000" spc="110">
                <a:latin typeface="Trebuchet MS"/>
                <a:cs typeface="Trebuchet MS"/>
              </a:rPr>
              <a:t> outreach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but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040"/>
              </a:lnSpc>
            </a:pPr>
            <a:r>
              <a:rPr dirty="0" sz="1000" spc="100">
                <a:latin typeface="Trebuchet MS"/>
                <a:cs typeface="Trebuchet MS"/>
              </a:rPr>
              <a:t>lacks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offline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presence.</a:t>
            </a:r>
            <a:endParaRPr sz="1000">
              <a:latin typeface="Trebuchet MS"/>
              <a:cs typeface="Trebuchet MS"/>
            </a:endParaRPr>
          </a:p>
          <a:p>
            <a:pPr marL="12700" marR="207010">
              <a:lnSpc>
                <a:spcPts val="1090"/>
              </a:lnSpc>
              <a:spcBef>
                <a:spcPts val="105"/>
              </a:spcBef>
            </a:pPr>
            <a:r>
              <a:rPr dirty="0" sz="1000" spc="100">
                <a:latin typeface="Trebuchet MS"/>
                <a:cs typeface="Trebuchet MS"/>
              </a:rPr>
              <a:t>Competitor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235">
                <a:latin typeface="Trebuchet MS"/>
                <a:cs typeface="Trebuchet MS"/>
              </a:rPr>
              <a:t>#2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35">
                <a:latin typeface="Trebuchet MS"/>
                <a:cs typeface="Trebuchet MS"/>
              </a:rPr>
              <a:t>uses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trade </a:t>
            </a:r>
            <a:r>
              <a:rPr dirty="0" sz="1000" spc="135">
                <a:latin typeface="Trebuchet MS"/>
                <a:cs typeface="Trebuchet MS"/>
              </a:rPr>
              <a:t>shows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email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well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but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35"/>
              </a:lnSpc>
            </a:pPr>
            <a:r>
              <a:rPr dirty="0" sz="1000" spc="120">
                <a:latin typeface="Trebuchet MS"/>
                <a:cs typeface="Trebuchet MS"/>
              </a:rPr>
              <a:t>weak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in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social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print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ads.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97716" y="5110028"/>
            <a:ext cx="4768850" cy="612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195" b="1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r>
              <a:rPr dirty="0" sz="1000" spc="18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55" b="1">
                <a:solidFill>
                  <a:srgbClr val="F16629"/>
                </a:solidFill>
                <a:latin typeface="Trebuchet MS"/>
                <a:cs typeface="Trebuchet MS"/>
              </a:rPr>
              <a:t>Partners</a:t>
            </a:r>
            <a:endParaRPr sz="1000">
              <a:latin typeface="Trebuchet MS"/>
              <a:cs typeface="Trebuchet MS"/>
            </a:endParaRPr>
          </a:p>
          <a:p>
            <a:pPr algn="ctr" marL="12700" marR="5080">
              <a:lnSpc>
                <a:spcPts val="1150"/>
              </a:lnSpc>
              <a:spcBef>
                <a:spcPts val="55"/>
              </a:spcBef>
            </a:pPr>
            <a:r>
              <a:rPr dirty="0" sz="1000" spc="85">
                <a:latin typeface="Trebuchet MS"/>
                <a:cs typeface="Trebuchet MS"/>
              </a:rPr>
              <a:t>Partner</a:t>
            </a:r>
            <a:r>
              <a:rPr dirty="0" sz="1000" spc="155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with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industry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influencers,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content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creation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agencies,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digital </a:t>
            </a:r>
            <a:r>
              <a:rPr dirty="0" sz="1000" spc="110">
                <a:latin typeface="Trebuchet MS"/>
                <a:cs typeface="Trebuchet MS"/>
              </a:rPr>
              <a:t>marketing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firms,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affiliate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partners,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event </a:t>
            </a:r>
            <a:r>
              <a:rPr dirty="0" sz="1000" spc="114">
                <a:latin typeface="Trebuchet MS"/>
                <a:cs typeface="Trebuchet MS"/>
              </a:rPr>
              <a:t>organizers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to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boost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ts val="1060"/>
              </a:lnSpc>
            </a:pPr>
            <a:r>
              <a:rPr dirty="0" sz="1000" spc="130">
                <a:latin typeface="Trebuchet MS"/>
                <a:cs typeface="Trebuchet MS"/>
              </a:rPr>
              <a:t>awareness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14">
                <a:latin typeface="Trebuchet MS"/>
                <a:cs typeface="Trebuchet MS"/>
              </a:rPr>
              <a:t> generate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quality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leads.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360"/>
              <a:t>Sales</a:t>
            </a:r>
            <a:r>
              <a:rPr dirty="0" spc="240"/>
              <a:t> </a:t>
            </a:r>
            <a:r>
              <a:rPr dirty="0" spc="420"/>
              <a:t>&amp;</a:t>
            </a:r>
            <a:r>
              <a:rPr dirty="0" spc="265"/>
              <a:t> </a:t>
            </a:r>
            <a:r>
              <a:rPr dirty="0" spc="345"/>
              <a:t>Customer</a:t>
            </a:r>
            <a:r>
              <a:rPr dirty="0" spc="265"/>
              <a:t> </a:t>
            </a:r>
            <a:r>
              <a:rPr dirty="0" spc="285"/>
              <a:t>Service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951703" y="1408589"/>
            <a:ext cx="4858385" cy="612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180" b="1">
                <a:solidFill>
                  <a:srgbClr val="F16629"/>
                </a:solidFill>
                <a:latin typeface="Trebuchet MS"/>
                <a:cs typeface="Trebuchet MS"/>
              </a:rPr>
              <a:t>Customer</a:t>
            </a:r>
            <a:r>
              <a:rPr dirty="0" sz="1000" spc="18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35" b="1">
                <a:solidFill>
                  <a:srgbClr val="F16629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93400"/>
              </a:lnSpc>
              <a:spcBef>
                <a:spcPts val="55"/>
              </a:spcBef>
            </a:pPr>
            <a:r>
              <a:rPr dirty="0" sz="1000" spc="120">
                <a:latin typeface="Trebuchet MS"/>
                <a:cs typeface="Trebuchet MS"/>
              </a:rPr>
              <a:t>Customer</a:t>
            </a:r>
            <a:r>
              <a:rPr dirty="0" sz="1000" spc="155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service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via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website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FAQs,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email </a:t>
            </a:r>
            <a:r>
              <a:rPr dirty="0" sz="1000" spc="90">
                <a:latin typeface="Trebuchet MS"/>
                <a:cs typeface="Trebuchet MS"/>
              </a:rPr>
              <a:t>support,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live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chat/chatbot, </a:t>
            </a:r>
            <a:r>
              <a:rPr dirty="0" sz="1000" spc="120">
                <a:latin typeface="Trebuchet MS"/>
                <a:cs typeface="Trebuchet MS"/>
              </a:rPr>
              <a:t>phone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support,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social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media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to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quickly </a:t>
            </a:r>
            <a:r>
              <a:rPr dirty="0" sz="1000" spc="100">
                <a:latin typeface="Trebuchet MS"/>
                <a:cs typeface="Trebuchet MS"/>
              </a:rPr>
              <a:t>resolve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queries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build </a:t>
            </a:r>
            <a:r>
              <a:rPr dirty="0" sz="1000" spc="95">
                <a:latin typeface="Trebuchet MS"/>
                <a:cs typeface="Trebuchet MS"/>
              </a:rPr>
              <a:t>strong,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lasting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customer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relationships.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1068" y="2344117"/>
            <a:ext cx="2155190" cy="1190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9525">
              <a:lnSpc>
                <a:spcPts val="1175"/>
              </a:lnSpc>
              <a:spcBef>
                <a:spcPts val="125"/>
              </a:spcBef>
            </a:pP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Distribution</a:t>
            </a:r>
            <a:r>
              <a:rPr dirty="0" sz="1000" spc="15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Channels</a:t>
            </a:r>
            <a:endParaRPr sz="1000">
              <a:latin typeface="Trebuchet MS"/>
              <a:cs typeface="Trebuchet MS"/>
            </a:endParaRPr>
          </a:p>
          <a:p>
            <a:pPr algn="r" marR="5080">
              <a:lnSpc>
                <a:spcPts val="1155"/>
              </a:lnSpc>
            </a:pPr>
            <a:r>
              <a:rPr dirty="0" sz="1000" spc="50">
                <a:latin typeface="Trebuchet MS"/>
                <a:cs typeface="Trebuchet MS"/>
              </a:rPr>
              <a:t>We’ll</a:t>
            </a:r>
            <a:r>
              <a:rPr dirty="0" sz="1000" spc="8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use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direct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sales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through</a:t>
            </a:r>
            <a:endParaRPr sz="1000">
              <a:latin typeface="Trebuchet MS"/>
              <a:cs typeface="Trebuchet MS"/>
            </a:endParaRPr>
          </a:p>
          <a:p>
            <a:pPr algn="r" marL="91440" marR="5080" indent="865505">
              <a:lnSpc>
                <a:spcPct val="93400"/>
              </a:lnSpc>
              <a:spcBef>
                <a:spcPts val="55"/>
              </a:spcBef>
            </a:pPr>
            <a:r>
              <a:rPr dirty="0" sz="1000" spc="100">
                <a:latin typeface="Trebuchet MS"/>
                <a:cs typeface="Trebuchet MS"/>
              </a:rPr>
              <a:t>our</a:t>
            </a:r>
            <a:r>
              <a:rPr dirty="0" sz="1000" spc="15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website,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B2B </a:t>
            </a:r>
            <a:r>
              <a:rPr dirty="0" sz="1000" spc="110">
                <a:latin typeface="Trebuchet MS"/>
                <a:cs typeface="Trebuchet MS"/>
              </a:rPr>
              <a:t>marketplaces</a:t>
            </a:r>
            <a:r>
              <a:rPr dirty="0" sz="1000" spc="16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like</a:t>
            </a:r>
            <a:r>
              <a:rPr dirty="0" sz="1000" spc="19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IndiaMART, </a:t>
            </a:r>
            <a:r>
              <a:rPr dirty="0" sz="1000" spc="105">
                <a:latin typeface="Trebuchet MS"/>
                <a:cs typeface="Trebuchet MS"/>
              </a:rPr>
              <a:t>partnerships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with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resellers,</a:t>
            </a:r>
            <a:endParaRPr sz="1000">
              <a:latin typeface="Trebuchet MS"/>
              <a:cs typeface="Trebuchet MS"/>
            </a:endParaRPr>
          </a:p>
          <a:p>
            <a:pPr algn="r" marR="7620">
              <a:lnSpc>
                <a:spcPts val="1065"/>
              </a:lnSpc>
            </a:pP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a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dedicated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sales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team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algn="r" marR="6985">
              <a:lnSpc>
                <a:spcPts val="1155"/>
              </a:lnSpc>
            </a:pPr>
            <a:r>
              <a:rPr dirty="0" sz="1000" spc="95">
                <a:latin typeface="Trebuchet MS"/>
                <a:cs typeface="Trebuchet MS"/>
              </a:rPr>
              <a:t>target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75">
                <a:latin typeface="Trebuchet MS"/>
                <a:cs typeface="Trebuchet MS"/>
              </a:rPr>
              <a:t>SMEs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large</a:t>
            </a:r>
            <a:endParaRPr sz="1000">
              <a:latin typeface="Trebuchet MS"/>
              <a:cs typeface="Trebuchet MS"/>
            </a:endParaRPr>
          </a:p>
          <a:p>
            <a:pPr algn="r" marR="5080">
              <a:lnSpc>
                <a:spcPts val="1175"/>
              </a:lnSpc>
            </a:pPr>
            <a:r>
              <a:rPr dirty="0" sz="1000" spc="80">
                <a:latin typeface="Trebuchet MS"/>
                <a:cs typeface="Trebuchet MS"/>
              </a:rPr>
              <a:t>enterprises.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8264" y="3767748"/>
            <a:ext cx="2039620" cy="1190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12065">
              <a:lnSpc>
                <a:spcPts val="1175"/>
              </a:lnSpc>
              <a:spcBef>
                <a:spcPts val="125"/>
              </a:spcBef>
            </a:pPr>
            <a:r>
              <a:rPr dirty="0" sz="1000" spc="140" b="1">
                <a:solidFill>
                  <a:srgbClr val="F16629"/>
                </a:solidFill>
                <a:latin typeface="Trebuchet MS"/>
                <a:cs typeface="Trebuchet MS"/>
              </a:rPr>
              <a:t>Digital</a:t>
            </a:r>
            <a:r>
              <a:rPr dirty="0" sz="10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80" b="1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dirty="0" sz="1000" spc="22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Channels</a:t>
            </a:r>
            <a:endParaRPr sz="1000">
              <a:latin typeface="Trebuchet MS"/>
              <a:cs typeface="Trebuchet MS"/>
            </a:endParaRPr>
          </a:p>
          <a:p>
            <a:pPr algn="r" marL="12700" marR="5080" indent="453390">
              <a:lnSpc>
                <a:spcPct val="93400"/>
              </a:lnSpc>
              <a:spcBef>
                <a:spcPts val="55"/>
              </a:spcBef>
            </a:pPr>
            <a:r>
              <a:rPr dirty="0" sz="1000" spc="75">
                <a:latin typeface="Trebuchet MS"/>
                <a:cs typeface="Trebuchet MS"/>
              </a:rPr>
              <a:t>Digital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sales </a:t>
            </a:r>
            <a:r>
              <a:rPr dirty="0" sz="1000" spc="90">
                <a:latin typeface="Trebuchet MS"/>
                <a:cs typeface="Trebuchet MS"/>
              </a:rPr>
              <a:t>channels: </a:t>
            </a:r>
            <a:r>
              <a:rPr dirty="0" sz="1000" spc="80">
                <a:latin typeface="Trebuchet MS"/>
                <a:cs typeface="Trebuchet MS"/>
              </a:rPr>
              <a:t>LinkedIn,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45">
                <a:latin typeface="Trebuchet MS"/>
                <a:cs typeface="Trebuchet MS"/>
              </a:rPr>
              <a:t>company</a:t>
            </a:r>
            <a:r>
              <a:rPr dirty="0" sz="1000" spc="80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website, </a:t>
            </a:r>
            <a:r>
              <a:rPr dirty="0" sz="1000" spc="100">
                <a:latin typeface="Trebuchet MS"/>
                <a:cs typeface="Trebuchet MS"/>
              </a:rPr>
              <a:t>email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marketing,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IndiaMART, </a:t>
            </a:r>
            <a:r>
              <a:rPr dirty="0" sz="1000" spc="80">
                <a:latin typeface="Trebuchet MS"/>
                <a:cs typeface="Trebuchet MS"/>
              </a:rPr>
              <a:t>TradeIndia,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140">
                <a:latin typeface="Trebuchet MS"/>
                <a:cs typeface="Trebuchet MS"/>
              </a:rPr>
              <a:t>GeM </a:t>
            </a:r>
            <a:r>
              <a:rPr dirty="0" sz="1000" spc="70">
                <a:latin typeface="Trebuchet MS"/>
                <a:cs typeface="Trebuchet MS"/>
              </a:rPr>
              <a:t>portal,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and </a:t>
            </a:r>
            <a:r>
              <a:rPr dirty="0" sz="1000" spc="90">
                <a:latin typeface="Trebuchet MS"/>
                <a:cs typeface="Trebuchet MS"/>
              </a:rPr>
              <a:t>niche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155">
                <a:latin typeface="Trebuchet MS"/>
                <a:cs typeface="Trebuchet MS"/>
              </a:rPr>
              <a:t>B2B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platforms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algn="r" marR="6350">
              <a:lnSpc>
                <a:spcPts val="1130"/>
              </a:lnSpc>
            </a:pPr>
            <a:r>
              <a:rPr dirty="0" sz="1000" spc="105">
                <a:latin typeface="Trebuchet MS"/>
                <a:cs typeface="Trebuchet MS"/>
              </a:rPr>
              <a:t>convert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leads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into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paying</a:t>
            </a:r>
            <a:endParaRPr sz="1000">
              <a:latin typeface="Trebuchet MS"/>
              <a:cs typeface="Trebuchet MS"/>
            </a:endParaRPr>
          </a:p>
          <a:p>
            <a:pPr algn="r" marR="6985">
              <a:lnSpc>
                <a:spcPts val="1175"/>
              </a:lnSpc>
            </a:pPr>
            <a:r>
              <a:rPr dirty="0" sz="1000" spc="105">
                <a:latin typeface="Trebuchet MS"/>
                <a:cs typeface="Trebuchet MS"/>
              </a:rPr>
              <a:t>customers.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32080" y="2718329"/>
            <a:ext cx="229806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spc="190" b="1">
                <a:latin typeface="Trebuchet MS"/>
                <a:cs typeface="Trebuchet MS"/>
              </a:rPr>
              <a:t>PRIMARY</a:t>
            </a:r>
            <a:r>
              <a:rPr dirty="0" sz="950" spc="140" b="1">
                <a:latin typeface="Trebuchet MS"/>
                <a:cs typeface="Trebuchet MS"/>
              </a:rPr>
              <a:t> </a:t>
            </a:r>
            <a:r>
              <a:rPr dirty="0" sz="950" spc="185" b="1">
                <a:latin typeface="Trebuchet MS"/>
                <a:cs typeface="Trebuchet MS"/>
              </a:rPr>
              <a:t>CUSTOMER</a:t>
            </a:r>
            <a:r>
              <a:rPr dirty="0" sz="950" spc="160" b="1">
                <a:latin typeface="Trebuchet MS"/>
                <a:cs typeface="Trebuchet MS"/>
              </a:rPr>
              <a:t> </a:t>
            </a:r>
            <a:r>
              <a:rPr dirty="0" sz="950" spc="175" b="1">
                <a:latin typeface="Trebuchet MS"/>
                <a:cs typeface="Trebuchet MS"/>
              </a:rPr>
              <a:t>SEGMENT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48732" y="2986785"/>
            <a:ext cx="2258695" cy="4406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dirty="0" sz="950" spc="100">
                <a:latin typeface="Trebuchet MS"/>
                <a:cs typeface="Trebuchet MS"/>
              </a:rPr>
              <a:t>Data-</a:t>
            </a:r>
            <a:r>
              <a:rPr dirty="0" sz="950" spc="90">
                <a:latin typeface="Trebuchet MS"/>
                <a:cs typeface="Trebuchet MS"/>
              </a:rPr>
              <a:t>driven</a:t>
            </a:r>
            <a:r>
              <a:rPr dirty="0" sz="950" spc="175">
                <a:latin typeface="Trebuchet MS"/>
                <a:cs typeface="Trebuchet MS"/>
              </a:rPr>
              <a:t> </a:t>
            </a:r>
            <a:r>
              <a:rPr dirty="0" sz="950" spc="130">
                <a:latin typeface="Trebuchet MS"/>
                <a:cs typeface="Trebuchet MS"/>
              </a:rPr>
              <a:t>businesses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90">
                <a:latin typeface="Trebuchet MS"/>
                <a:cs typeface="Trebuchet MS"/>
              </a:rPr>
              <a:t>and</a:t>
            </a:r>
            <a:endParaRPr sz="950">
              <a:latin typeface="Trebuchet MS"/>
              <a:cs typeface="Trebuchet MS"/>
            </a:endParaRPr>
          </a:p>
          <a:p>
            <a:pPr algn="ctr" marL="12700" marR="5080">
              <a:lnSpc>
                <a:spcPts val="1019"/>
              </a:lnSpc>
              <a:spcBef>
                <a:spcPts val="110"/>
              </a:spcBef>
            </a:pPr>
            <a:r>
              <a:rPr dirty="0" sz="950" spc="114">
                <a:latin typeface="Trebuchet MS"/>
                <a:cs typeface="Trebuchet MS"/>
              </a:rPr>
              <a:t>independent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95">
                <a:latin typeface="Trebuchet MS"/>
                <a:cs typeface="Trebuchet MS"/>
              </a:rPr>
              <a:t>researchers</a:t>
            </a:r>
            <a:r>
              <a:rPr dirty="0" sz="950" spc="165">
                <a:latin typeface="Trebuchet MS"/>
                <a:cs typeface="Trebuchet MS"/>
              </a:rPr>
              <a:t> </a:t>
            </a:r>
            <a:r>
              <a:rPr dirty="0" sz="950" spc="105">
                <a:latin typeface="Trebuchet MS"/>
                <a:cs typeface="Trebuchet MS"/>
              </a:rPr>
              <a:t>seeking </a:t>
            </a:r>
            <a:r>
              <a:rPr dirty="0" sz="950" spc="55">
                <a:latin typeface="Trebuchet MS"/>
                <a:cs typeface="Trebuchet MS"/>
              </a:rPr>
              <a:t>efficient</a:t>
            </a:r>
            <a:r>
              <a:rPr dirty="0" sz="950" spc="135">
                <a:latin typeface="Trebuchet MS"/>
                <a:cs typeface="Trebuchet MS"/>
              </a:rPr>
              <a:t> </a:t>
            </a:r>
            <a:r>
              <a:rPr dirty="0" sz="950" spc="95">
                <a:latin typeface="Trebuchet MS"/>
                <a:cs typeface="Trebuchet MS"/>
              </a:rPr>
              <a:t>web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100">
                <a:latin typeface="Trebuchet MS"/>
                <a:cs typeface="Trebuchet MS"/>
              </a:rPr>
              <a:t>data</a:t>
            </a:r>
            <a:r>
              <a:rPr dirty="0" sz="950" spc="120">
                <a:latin typeface="Trebuchet MS"/>
                <a:cs typeface="Trebuchet MS"/>
              </a:rPr>
              <a:t> </a:t>
            </a:r>
            <a:r>
              <a:rPr dirty="0" sz="950" spc="60">
                <a:latin typeface="Trebuchet MS"/>
                <a:cs typeface="Trebuchet MS"/>
              </a:rPr>
              <a:t>extraction.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94202" y="4003664"/>
            <a:ext cx="2371090" cy="579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635">
              <a:lnSpc>
                <a:spcPts val="1115"/>
              </a:lnSpc>
              <a:spcBef>
                <a:spcPts val="110"/>
              </a:spcBef>
            </a:pPr>
            <a:r>
              <a:rPr dirty="0" sz="950" spc="125" b="1">
                <a:latin typeface="Trebuchet MS"/>
                <a:cs typeface="Trebuchet MS"/>
              </a:rPr>
              <a:t>UVP:</a:t>
            </a:r>
            <a:endParaRPr sz="950">
              <a:latin typeface="Trebuchet MS"/>
              <a:cs typeface="Trebuchet MS"/>
            </a:endParaRPr>
          </a:p>
          <a:p>
            <a:pPr algn="ctr" marL="40640" marR="33020">
              <a:lnSpc>
                <a:spcPts val="1019"/>
              </a:lnSpc>
              <a:spcBef>
                <a:spcPts val="110"/>
              </a:spcBef>
            </a:pPr>
            <a:r>
              <a:rPr dirty="0" sz="950" spc="50">
                <a:latin typeface="Trebuchet MS"/>
                <a:cs typeface="Trebuchet MS"/>
              </a:rPr>
              <a:t>AI-</a:t>
            </a:r>
            <a:r>
              <a:rPr dirty="0" sz="950" spc="100">
                <a:latin typeface="Trebuchet MS"/>
                <a:cs typeface="Trebuchet MS"/>
              </a:rPr>
              <a:t>powered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95">
                <a:latin typeface="Trebuchet MS"/>
                <a:cs typeface="Trebuchet MS"/>
              </a:rPr>
              <a:t>web</a:t>
            </a:r>
            <a:r>
              <a:rPr dirty="0" sz="950" spc="165">
                <a:latin typeface="Trebuchet MS"/>
                <a:cs typeface="Trebuchet MS"/>
              </a:rPr>
              <a:t> </a:t>
            </a:r>
            <a:r>
              <a:rPr dirty="0" sz="950" spc="105">
                <a:latin typeface="Trebuchet MS"/>
                <a:cs typeface="Trebuchet MS"/>
              </a:rPr>
              <a:t>scraping</a:t>
            </a:r>
            <a:r>
              <a:rPr dirty="0" sz="950" spc="165">
                <a:latin typeface="Trebuchet MS"/>
                <a:cs typeface="Trebuchet MS"/>
              </a:rPr>
              <a:t> </a:t>
            </a:r>
            <a:r>
              <a:rPr dirty="0" sz="950" spc="60">
                <a:latin typeface="Trebuchet MS"/>
                <a:cs typeface="Trebuchet MS"/>
              </a:rPr>
              <a:t>tool</a:t>
            </a:r>
            <a:r>
              <a:rPr dirty="0" sz="950" spc="125">
                <a:latin typeface="Trebuchet MS"/>
                <a:cs typeface="Trebuchet MS"/>
              </a:rPr>
              <a:t> </a:t>
            </a:r>
            <a:r>
              <a:rPr dirty="0" sz="950" spc="55">
                <a:latin typeface="Trebuchet MS"/>
                <a:cs typeface="Trebuchet MS"/>
              </a:rPr>
              <a:t>that </a:t>
            </a:r>
            <a:r>
              <a:rPr dirty="0" sz="950" spc="114">
                <a:latin typeface="Trebuchet MS"/>
                <a:cs typeface="Trebuchet MS"/>
              </a:rPr>
              <a:t>adapts</a:t>
            </a:r>
            <a:r>
              <a:rPr dirty="0" sz="950" spc="150">
                <a:latin typeface="Trebuchet MS"/>
                <a:cs typeface="Trebuchet MS"/>
              </a:rPr>
              <a:t> </a:t>
            </a:r>
            <a:r>
              <a:rPr dirty="0" sz="950" spc="60">
                <a:latin typeface="Trebuchet MS"/>
                <a:cs typeface="Trebuchet MS"/>
              </a:rPr>
              <a:t>to</a:t>
            </a:r>
            <a:r>
              <a:rPr dirty="0" sz="950" spc="125">
                <a:latin typeface="Trebuchet MS"/>
                <a:cs typeface="Trebuchet MS"/>
              </a:rPr>
              <a:t> </a:t>
            </a:r>
            <a:r>
              <a:rPr dirty="0" sz="950" spc="75">
                <a:latin typeface="Trebuchet MS"/>
                <a:cs typeface="Trebuchet MS"/>
              </a:rPr>
              <a:t>site</a:t>
            </a:r>
            <a:r>
              <a:rPr dirty="0" sz="950" spc="120">
                <a:latin typeface="Trebuchet MS"/>
                <a:cs typeface="Trebuchet MS"/>
              </a:rPr>
              <a:t> </a:t>
            </a:r>
            <a:r>
              <a:rPr dirty="0" sz="950" spc="114">
                <a:latin typeface="Trebuchet MS"/>
                <a:cs typeface="Trebuchet MS"/>
              </a:rPr>
              <a:t>changes,</a:t>
            </a:r>
            <a:r>
              <a:rPr dirty="0" sz="950" spc="155">
                <a:latin typeface="Trebuchet MS"/>
                <a:cs typeface="Trebuchet MS"/>
              </a:rPr>
              <a:t> </a:t>
            </a:r>
            <a:r>
              <a:rPr dirty="0" sz="950" spc="85">
                <a:latin typeface="Trebuchet MS"/>
                <a:cs typeface="Trebuchet MS"/>
              </a:rPr>
              <a:t>no-</a:t>
            </a:r>
            <a:r>
              <a:rPr dirty="0" sz="950" spc="55">
                <a:latin typeface="Trebuchet MS"/>
                <a:cs typeface="Trebuchet MS"/>
              </a:rPr>
              <a:t>code,</a:t>
            </a:r>
            <a:endParaRPr sz="950">
              <a:latin typeface="Trebuchet MS"/>
              <a:cs typeface="Trebuchet MS"/>
            </a:endParaRPr>
          </a:p>
          <a:p>
            <a:pPr algn="ctr">
              <a:lnSpc>
                <a:spcPts val="1080"/>
              </a:lnSpc>
            </a:pPr>
            <a:r>
              <a:rPr dirty="0" sz="950" spc="120">
                <a:latin typeface="Trebuchet MS"/>
                <a:cs typeface="Trebuchet MS"/>
              </a:rPr>
              <a:t>saving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85">
                <a:latin typeface="Trebuchet MS"/>
                <a:cs typeface="Trebuchet MS"/>
              </a:rPr>
              <a:t>time</a:t>
            </a:r>
            <a:r>
              <a:rPr dirty="0" sz="950" spc="120">
                <a:latin typeface="Trebuchet MS"/>
                <a:cs typeface="Trebuchet MS"/>
              </a:rPr>
              <a:t> </a:t>
            </a:r>
            <a:r>
              <a:rPr dirty="0" sz="950" spc="114">
                <a:latin typeface="Trebuchet MS"/>
                <a:cs typeface="Trebuchet MS"/>
              </a:rPr>
              <a:t>and</a:t>
            </a:r>
            <a:r>
              <a:rPr dirty="0" sz="950" spc="165">
                <a:latin typeface="Trebuchet MS"/>
                <a:cs typeface="Trebuchet MS"/>
              </a:rPr>
              <a:t> </a:t>
            </a:r>
            <a:r>
              <a:rPr dirty="0" sz="950" spc="110">
                <a:latin typeface="Trebuchet MS"/>
                <a:cs typeface="Trebuchet MS"/>
              </a:rPr>
              <a:t>boosting</a:t>
            </a:r>
            <a:r>
              <a:rPr dirty="0" sz="950" spc="160">
                <a:latin typeface="Trebuchet MS"/>
                <a:cs typeface="Trebuchet MS"/>
              </a:rPr>
              <a:t> </a:t>
            </a:r>
            <a:r>
              <a:rPr dirty="0" sz="950" spc="85">
                <a:latin typeface="Trebuchet MS"/>
                <a:cs typeface="Trebuchet MS"/>
              </a:rPr>
              <a:t>accuracy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15455" y="2344117"/>
            <a:ext cx="2143125" cy="1043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Physical</a:t>
            </a:r>
            <a:r>
              <a:rPr dirty="0" sz="1000" spc="16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80" b="1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dirty="0" sz="1000" spc="229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45" b="1">
                <a:solidFill>
                  <a:srgbClr val="F16629"/>
                </a:solidFill>
                <a:latin typeface="Trebuchet MS"/>
                <a:cs typeface="Trebuchet MS"/>
              </a:rPr>
              <a:t>Channels</a:t>
            </a:r>
            <a:endParaRPr sz="1000">
              <a:latin typeface="Trebuchet MS"/>
              <a:cs typeface="Trebuchet MS"/>
            </a:endParaRPr>
          </a:p>
          <a:p>
            <a:pPr marL="12700" marR="80010">
              <a:lnSpc>
                <a:spcPct val="94300"/>
              </a:lnSpc>
              <a:spcBef>
                <a:spcPts val="45"/>
              </a:spcBef>
            </a:pPr>
            <a:r>
              <a:rPr dirty="0" sz="1000" spc="70">
                <a:latin typeface="Trebuchet MS"/>
                <a:cs typeface="Trebuchet MS"/>
              </a:rPr>
              <a:t>Offline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sales </a:t>
            </a:r>
            <a:r>
              <a:rPr dirty="0" sz="1000" spc="100">
                <a:latin typeface="Trebuchet MS"/>
                <a:cs typeface="Trebuchet MS"/>
              </a:rPr>
              <a:t>channels: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Tech </a:t>
            </a:r>
            <a:r>
              <a:rPr dirty="0" sz="1000" spc="90">
                <a:latin typeface="Trebuchet MS"/>
                <a:cs typeface="Trebuchet MS"/>
              </a:rPr>
              <a:t>trade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shows,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business </a:t>
            </a:r>
            <a:r>
              <a:rPr dirty="0" sz="1000" spc="90">
                <a:latin typeface="Trebuchet MS"/>
                <a:cs typeface="Trebuchet MS"/>
              </a:rPr>
              <a:t>expos, </a:t>
            </a:r>
            <a:r>
              <a:rPr dirty="0" sz="1000" spc="80">
                <a:latin typeface="Trebuchet MS"/>
                <a:cs typeface="Trebuchet MS"/>
              </a:rPr>
              <a:t>CII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events,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startup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meetups, </a:t>
            </a:r>
            <a:r>
              <a:rPr dirty="0" sz="1000" spc="95">
                <a:latin typeface="Trebuchet MS"/>
                <a:cs typeface="Trebuchet MS"/>
              </a:rPr>
              <a:t>industry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conferences,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direct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065"/>
              </a:lnSpc>
            </a:pPr>
            <a:r>
              <a:rPr dirty="0" sz="1000" spc="110">
                <a:latin typeface="Trebuchet MS"/>
                <a:cs typeface="Trebuchet MS"/>
              </a:rPr>
              <a:t>sales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visits,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networking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75"/>
              </a:lnSpc>
            </a:pPr>
            <a:r>
              <a:rPr dirty="0" sz="1000" spc="75">
                <a:latin typeface="Trebuchet MS"/>
                <a:cs typeface="Trebuchet MS"/>
              </a:rPr>
              <a:t>local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business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forums.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15455" y="3767748"/>
            <a:ext cx="2141220" cy="1190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180" b="1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dirty="0" sz="1000" spc="21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65" b="1">
                <a:solidFill>
                  <a:srgbClr val="F16629"/>
                </a:solidFill>
                <a:latin typeface="Trebuchet MS"/>
                <a:cs typeface="Trebuchet MS"/>
              </a:rPr>
              <a:t>KPIs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55"/>
              </a:lnSpc>
            </a:pPr>
            <a:r>
              <a:rPr dirty="0" sz="1000" spc="85">
                <a:latin typeface="Trebuchet MS"/>
                <a:cs typeface="Trebuchet MS"/>
              </a:rPr>
              <a:t>Track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revenue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growth,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ts val="1090"/>
              </a:lnSpc>
              <a:spcBef>
                <a:spcPts val="105"/>
              </a:spcBef>
            </a:pPr>
            <a:r>
              <a:rPr dirty="0" sz="1000" spc="110">
                <a:latin typeface="Trebuchet MS"/>
                <a:cs typeface="Trebuchet MS"/>
              </a:rPr>
              <a:t>conversion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rate,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average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deal </a:t>
            </a:r>
            <a:r>
              <a:rPr dirty="0" sz="1000" spc="65">
                <a:latin typeface="Trebuchet MS"/>
                <a:cs typeface="Trebuchet MS"/>
              </a:rPr>
              <a:t>size,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sales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cycle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length,</a:t>
            </a:r>
            <a:endParaRPr sz="1000">
              <a:latin typeface="Trebuchet MS"/>
              <a:cs typeface="Trebuchet MS"/>
            </a:endParaRPr>
          </a:p>
          <a:p>
            <a:pPr marL="12700" marR="118745">
              <a:lnSpc>
                <a:spcPct val="94300"/>
              </a:lnSpc>
            </a:pPr>
            <a:r>
              <a:rPr dirty="0" sz="1000" spc="120">
                <a:latin typeface="Trebuchet MS"/>
                <a:cs typeface="Trebuchet MS"/>
              </a:rPr>
              <a:t>customer</a:t>
            </a:r>
            <a:r>
              <a:rPr dirty="0" sz="1000" spc="155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acquisition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cost, </a:t>
            </a:r>
            <a:r>
              <a:rPr dirty="0" sz="1000" spc="135">
                <a:latin typeface="Trebuchet MS"/>
                <a:cs typeface="Trebuchet MS"/>
              </a:rPr>
              <a:t>demo-</a:t>
            </a:r>
            <a:r>
              <a:rPr dirty="0" sz="1000" spc="75">
                <a:latin typeface="Trebuchet MS"/>
                <a:cs typeface="Trebuchet MS"/>
              </a:rPr>
              <a:t>to-</a:t>
            </a:r>
            <a:r>
              <a:rPr dirty="0" sz="1000" spc="95">
                <a:latin typeface="Trebuchet MS"/>
                <a:cs typeface="Trebuchet MS"/>
              </a:rPr>
              <a:t>sale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65">
                <a:latin typeface="Trebuchet MS"/>
                <a:cs typeface="Trebuchet MS"/>
              </a:rPr>
              <a:t>ratio,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lead </a:t>
            </a:r>
            <a:r>
              <a:rPr dirty="0" sz="1000" spc="120">
                <a:latin typeface="Trebuchet MS"/>
                <a:cs typeface="Trebuchet MS"/>
              </a:rPr>
              <a:t>response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time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to</a:t>
            </a:r>
            <a:r>
              <a:rPr dirty="0" sz="1000" spc="140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measure </a:t>
            </a:r>
            <a:r>
              <a:rPr dirty="0" sz="1000" spc="110">
                <a:latin typeface="Trebuchet MS"/>
                <a:cs typeface="Trebuchet MS"/>
              </a:rPr>
              <a:t>sales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success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effectively.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15920" y="5130863"/>
            <a:ext cx="1627505" cy="650875"/>
          </a:xfrm>
          <a:custGeom>
            <a:avLst/>
            <a:gdLst/>
            <a:ahLst/>
            <a:cxnLst/>
            <a:rect l="l" t="t" r="r" b="b"/>
            <a:pathLst>
              <a:path w="1627505" h="650875">
                <a:moveTo>
                  <a:pt x="1550997" y="650802"/>
                </a:moveTo>
                <a:lnTo>
                  <a:pt x="76008" y="650802"/>
                </a:lnTo>
                <a:lnTo>
                  <a:pt x="70718" y="650281"/>
                </a:lnTo>
                <a:lnTo>
                  <a:pt x="31713" y="634124"/>
                </a:lnTo>
                <a:lnTo>
                  <a:pt x="4148" y="595648"/>
                </a:lnTo>
                <a:lnTo>
                  <a:pt x="0" y="574793"/>
                </a:lnTo>
                <a:lnTo>
                  <a:pt x="0" y="569452"/>
                </a:lnTo>
                <a:lnTo>
                  <a:pt x="0" y="76008"/>
                </a:lnTo>
                <a:lnTo>
                  <a:pt x="16677" y="31712"/>
                </a:lnTo>
                <a:lnTo>
                  <a:pt x="55153" y="4147"/>
                </a:lnTo>
                <a:lnTo>
                  <a:pt x="76008" y="0"/>
                </a:lnTo>
                <a:lnTo>
                  <a:pt x="1550997" y="0"/>
                </a:lnTo>
                <a:lnTo>
                  <a:pt x="1595293" y="16677"/>
                </a:lnTo>
                <a:lnTo>
                  <a:pt x="1622857" y="55153"/>
                </a:lnTo>
                <a:lnTo>
                  <a:pt x="1627006" y="76008"/>
                </a:lnTo>
                <a:lnTo>
                  <a:pt x="1627006" y="574793"/>
                </a:lnTo>
                <a:lnTo>
                  <a:pt x="1610328" y="619089"/>
                </a:lnTo>
                <a:lnTo>
                  <a:pt x="1571852" y="646653"/>
                </a:lnTo>
                <a:lnTo>
                  <a:pt x="1556287" y="650281"/>
                </a:lnTo>
                <a:lnTo>
                  <a:pt x="1550997" y="650802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33381" y="5362214"/>
            <a:ext cx="1384935" cy="181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0" spc="135">
                <a:solidFill>
                  <a:srgbClr val="FFFFFF"/>
                </a:solidFill>
                <a:latin typeface="Trebuchet MS"/>
                <a:cs typeface="Trebuchet MS"/>
              </a:rPr>
              <a:t>{Create</a:t>
            </a:r>
            <a:r>
              <a:rPr dirty="0" sz="1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110">
                <a:solidFill>
                  <a:srgbClr val="FFFFFF"/>
                </a:solidFill>
                <a:latin typeface="Trebuchet MS"/>
                <a:cs typeface="Trebuchet MS"/>
              </a:rPr>
              <a:t>website}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84243" y="5142569"/>
            <a:ext cx="4791710" cy="612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195" b="1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r>
              <a:rPr dirty="0" sz="1000" spc="18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000" spc="155" b="1">
                <a:solidFill>
                  <a:srgbClr val="F16629"/>
                </a:solidFill>
                <a:latin typeface="Trebuchet MS"/>
                <a:cs typeface="Trebuchet MS"/>
              </a:rPr>
              <a:t>Partners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ts val="1120"/>
              </a:lnSpc>
            </a:pPr>
            <a:r>
              <a:rPr dirty="0" sz="1000" spc="135">
                <a:latin typeface="Trebuchet MS"/>
                <a:cs typeface="Trebuchet MS"/>
              </a:rPr>
              <a:t>Measure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satisfaction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with</a:t>
            </a:r>
            <a:r>
              <a:rPr dirty="0" sz="1000" spc="110">
                <a:latin typeface="Trebuchet MS"/>
                <a:cs typeface="Trebuchet MS"/>
              </a:rPr>
              <a:t> NPS,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CSAT,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online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surveys,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customer</a:t>
            </a:r>
            <a:endParaRPr sz="1000">
              <a:latin typeface="Trebuchet MS"/>
              <a:cs typeface="Trebuchet MS"/>
            </a:endParaRPr>
          </a:p>
          <a:p>
            <a:pPr algn="ctr" marL="12700" marR="5080">
              <a:lnSpc>
                <a:spcPts val="1150"/>
              </a:lnSpc>
              <a:spcBef>
                <a:spcPts val="25"/>
              </a:spcBef>
            </a:pPr>
            <a:r>
              <a:rPr dirty="0" sz="1000" spc="110">
                <a:latin typeface="Trebuchet MS"/>
                <a:cs typeface="Trebuchet MS"/>
              </a:rPr>
              <a:t>feedback</a:t>
            </a:r>
            <a:r>
              <a:rPr dirty="0" sz="1000" spc="10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forms,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0">
                <a:latin typeface="Trebuchet MS"/>
                <a:cs typeface="Trebuchet MS"/>
              </a:rPr>
              <a:t>occasional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phone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interviews</a:t>
            </a:r>
            <a:r>
              <a:rPr dirty="0" sz="1000" spc="9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to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gather</a:t>
            </a:r>
            <a:r>
              <a:rPr dirty="0" sz="1000" spc="145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insights </a:t>
            </a:r>
            <a:r>
              <a:rPr dirty="0" sz="1000" spc="120">
                <a:latin typeface="Trebuchet MS"/>
                <a:cs typeface="Trebuchet MS"/>
              </a:rPr>
              <a:t>and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improve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AI</a:t>
            </a:r>
            <a:r>
              <a:rPr dirty="0" sz="1000" spc="135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web </a:t>
            </a:r>
            <a:r>
              <a:rPr dirty="0" sz="1000" spc="114">
                <a:latin typeface="Trebuchet MS"/>
                <a:cs typeface="Trebuchet MS"/>
              </a:rPr>
              <a:t>scraping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service</a:t>
            </a:r>
            <a:r>
              <a:rPr dirty="0" sz="1000" spc="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quality.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23172" y="5130863"/>
            <a:ext cx="1627505" cy="650875"/>
          </a:xfrm>
          <a:custGeom>
            <a:avLst/>
            <a:gdLst/>
            <a:ahLst/>
            <a:cxnLst/>
            <a:rect l="l" t="t" r="r" b="b"/>
            <a:pathLst>
              <a:path w="1627504" h="650875">
                <a:moveTo>
                  <a:pt x="1550997" y="650802"/>
                </a:moveTo>
                <a:lnTo>
                  <a:pt x="76008" y="650802"/>
                </a:lnTo>
                <a:lnTo>
                  <a:pt x="70718" y="650281"/>
                </a:lnTo>
                <a:lnTo>
                  <a:pt x="31711" y="634124"/>
                </a:lnTo>
                <a:lnTo>
                  <a:pt x="4147" y="595648"/>
                </a:lnTo>
                <a:lnTo>
                  <a:pt x="0" y="574793"/>
                </a:lnTo>
                <a:lnTo>
                  <a:pt x="0" y="569452"/>
                </a:lnTo>
                <a:lnTo>
                  <a:pt x="0" y="76008"/>
                </a:lnTo>
                <a:lnTo>
                  <a:pt x="16677" y="31712"/>
                </a:lnTo>
                <a:lnTo>
                  <a:pt x="55153" y="4147"/>
                </a:lnTo>
                <a:lnTo>
                  <a:pt x="76008" y="0"/>
                </a:lnTo>
                <a:lnTo>
                  <a:pt x="1550997" y="0"/>
                </a:lnTo>
                <a:lnTo>
                  <a:pt x="1595292" y="16677"/>
                </a:lnTo>
                <a:lnTo>
                  <a:pt x="1622856" y="55153"/>
                </a:lnTo>
                <a:lnTo>
                  <a:pt x="1627005" y="76008"/>
                </a:lnTo>
                <a:lnTo>
                  <a:pt x="1627005" y="574793"/>
                </a:lnTo>
                <a:lnTo>
                  <a:pt x="1610327" y="619089"/>
                </a:lnTo>
                <a:lnTo>
                  <a:pt x="1571851" y="646653"/>
                </a:lnTo>
                <a:lnTo>
                  <a:pt x="1556287" y="650281"/>
                </a:lnTo>
                <a:lnTo>
                  <a:pt x="1550997" y="650802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938578" y="5288999"/>
            <a:ext cx="792480" cy="32004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00965" marR="5080" indent="-88900">
              <a:lnSpc>
                <a:spcPts val="1090"/>
              </a:lnSpc>
              <a:spcBef>
                <a:spcPts val="250"/>
              </a:spcBef>
            </a:pPr>
            <a:r>
              <a:rPr dirty="0" sz="1000" spc="135">
                <a:solidFill>
                  <a:srgbClr val="FFFFFF"/>
                </a:solidFill>
                <a:latin typeface="Trebuchet MS"/>
                <a:cs typeface="Trebuchet MS"/>
              </a:rPr>
              <a:t>{Video</a:t>
            </a:r>
            <a:r>
              <a:rPr dirty="0" sz="1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link </a:t>
            </a:r>
            <a:r>
              <a:rPr dirty="0" sz="1000" spc="140">
                <a:solidFill>
                  <a:srgbClr val="FFFFFF"/>
                </a:solidFill>
                <a:latin typeface="Trebuchet MS"/>
                <a:cs typeface="Trebuchet MS"/>
              </a:rPr>
              <a:t>sample}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8616" y="2381316"/>
            <a:ext cx="4116326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921" y="1893121"/>
            <a:ext cx="2278380" cy="138303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351790" marR="352425" indent="635">
              <a:lnSpc>
                <a:spcPts val="1670"/>
              </a:lnSpc>
              <a:spcBef>
                <a:spcPts val="1290"/>
              </a:spcBef>
            </a:pPr>
            <a:r>
              <a:rPr dirty="0" sz="1500" spc="229" b="1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dirty="0" sz="15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500" spc="254" b="1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10" b="1">
                <a:solidFill>
                  <a:srgbClr val="FFFFFF"/>
                </a:solidFill>
                <a:latin typeface="Trebuchet MS"/>
                <a:cs typeface="Trebuchet MS"/>
              </a:rPr>
              <a:t>10-</a:t>
            </a:r>
            <a:r>
              <a:rPr dirty="0" sz="1500" spc="195" b="1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1500">
              <a:latin typeface="Trebuchet MS"/>
              <a:cs typeface="Trebuchet MS"/>
            </a:endParaRPr>
          </a:p>
          <a:p>
            <a:pPr algn="ctr" marL="271145" marR="271780">
              <a:lnSpc>
                <a:spcPts val="1410"/>
              </a:lnSpc>
              <a:spcBef>
                <a:spcPts val="1480"/>
              </a:spcBef>
            </a:pPr>
            <a:r>
              <a:rPr dirty="0" sz="1250" spc="13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2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20">
                <a:solidFill>
                  <a:srgbClr val="FFFFFF"/>
                </a:solidFill>
                <a:latin typeface="Trebuchet MS"/>
                <a:cs typeface="Trebuchet MS"/>
              </a:rPr>
              <a:t>prototype</a:t>
            </a:r>
            <a:r>
              <a:rPr dirty="0" sz="12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50" spc="135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dirty="0" sz="12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85">
                <a:solidFill>
                  <a:srgbClr val="FFFFFF"/>
                </a:solidFill>
                <a:latin typeface="Trebuchet MS"/>
                <a:cs typeface="Trebuchet MS"/>
              </a:rPr>
              <a:t>website.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5921" y="3520127"/>
            <a:ext cx="2278380" cy="138303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63830" rIns="0" bIns="0" rtlCol="0" vert="horz">
            <a:spAutoFit/>
          </a:bodyPr>
          <a:lstStyle/>
          <a:p>
            <a:pPr marL="495934" marR="496570" indent="128270">
              <a:lnSpc>
                <a:spcPts val="1670"/>
              </a:lnSpc>
              <a:spcBef>
                <a:spcPts val="1290"/>
              </a:spcBef>
            </a:pPr>
            <a:r>
              <a:rPr dirty="0" sz="1500" spc="229" b="1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dirty="0" sz="15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500" spc="254" b="1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90" b="1">
                <a:solidFill>
                  <a:srgbClr val="FFFFFF"/>
                </a:solidFill>
                <a:latin typeface="Trebuchet MS"/>
                <a:cs typeface="Trebuchet MS"/>
              </a:rPr>
              <a:t>4-</a:t>
            </a:r>
            <a:r>
              <a:rPr dirty="0" sz="1500" spc="140" b="1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500">
              <a:latin typeface="Trebuchet MS"/>
              <a:cs typeface="Trebuchet MS"/>
            </a:endParaRPr>
          </a:p>
          <a:p>
            <a:pPr marL="582295">
              <a:lnSpc>
                <a:spcPct val="100000"/>
              </a:lnSpc>
              <a:spcBef>
                <a:spcPts val="1355"/>
              </a:spcBef>
            </a:pPr>
            <a:r>
              <a:rPr dirty="0" sz="1250" spc="11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1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50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5424" y="2568328"/>
            <a:ext cx="2278380" cy="138303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495934" marR="496570" indent="635">
              <a:lnSpc>
                <a:spcPts val="1670"/>
              </a:lnSpc>
              <a:spcBef>
                <a:spcPts val="1290"/>
              </a:spcBef>
            </a:pPr>
            <a:r>
              <a:rPr dirty="0" sz="1500" spc="229" b="1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dirty="0" sz="15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500" spc="254" b="1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90" b="1">
                <a:solidFill>
                  <a:srgbClr val="FFFFFF"/>
                </a:solidFill>
                <a:latin typeface="Trebuchet MS"/>
                <a:cs typeface="Trebuchet MS"/>
              </a:rPr>
              <a:t>7-</a:t>
            </a:r>
            <a:r>
              <a:rPr dirty="0" sz="1500" spc="140" b="1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500">
              <a:latin typeface="Trebuchet MS"/>
              <a:cs typeface="Trebuchet MS"/>
            </a:endParaRPr>
          </a:p>
          <a:p>
            <a:pPr algn="ctr" marR="635">
              <a:lnSpc>
                <a:spcPct val="100000"/>
              </a:lnSpc>
              <a:spcBef>
                <a:spcPts val="1355"/>
              </a:spcBef>
            </a:pPr>
            <a:r>
              <a:rPr dirty="0" sz="1250" spc="8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dirty="0" sz="125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25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15424" y="4195335"/>
            <a:ext cx="2278380" cy="138303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495934" marR="496570" indent="635">
              <a:lnSpc>
                <a:spcPts val="1670"/>
              </a:lnSpc>
              <a:spcBef>
                <a:spcPts val="1290"/>
              </a:spcBef>
            </a:pPr>
            <a:r>
              <a:rPr dirty="0" sz="1500" spc="229" b="1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dirty="0" sz="15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500" spc="254" b="1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dirty="0" sz="15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90" b="1">
                <a:solidFill>
                  <a:srgbClr val="FFFFFF"/>
                </a:solidFill>
                <a:latin typeface="Trebuchet MS"/>
                <a:cs typeface="Trebuchet MS"/>
              </a:rPr>
              <a:t>1-</a:t>
            </a:r>
            <a:r>
              <a:rPr dirty="0" sz="1500" spc="14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55"/>
              </a:spcBef>
            </a:pPr>
            <a:r>
              <a:rPr dirty="0" sz="1250" spc="13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2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4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230310" y="648461"/>
            <a:ext cx="1920239" cy="1887855"/>
            <a:chOff x="8230310" y="648461"/>
            <a:chExt cx="1920239" cy="188785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6675" y="648461"/>
              <a:ext cx="813503" cy="42302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230310" y="1071482"/>
              <a:ext cx="1464310" cy="1464310"/>
            </a:xfrm>
            <a:custGeom>
              <a:avLst/>
              <a:gdLst/>
              <a:ahLst/>
              <a:cxnLst/>
              <a:rect l="l" t="t" r="r" b="b"/>
              <a:pathLst>
                <a:path w="1464309" h="1464310">
                  <a:moveTo>
                    <a:pt x="732152" y="1464305"/>
                  </a:moveTo>
                  <a:lnTo>
                    <a:pt x="678298" y="1462322"/>
                  </a:lnTo>
                  <a:lnTo>
                    <a:pt x="624722" y="1456382"/>
                  </a:lnTo>
                  <a:lnTo>
                    <a:pt x="571730" y="1446515"/>
                  </a:lnTo>
                  <a:lnTo>
                    <a:pt x="519620" y="1432779"/>
                  </a:lnTo>
                  <a:lnTo>
                    <a:pt x="468658" y="1415248"/>
                  </a:lnTo>
                  <a:lnTo>
                    <a:pt x="419116" y="1394011"/>
                  </a:lnTo>
                  <a:lnTo>
                    <a:pt x="371270" y="1369186"/>
                  </a:lnTo>
                  <a:lnTo>
                    <a:pt x="325389" y="1340915"/>
                  </a:lnTo>
                  <a:lnTo>
                    <a:pt x="281713" y="1309346"/>
                  </a:lnTo>
                  <a:lnTo>
                    <a:pt x="240468" y="1274642"/>
                  </a:lnTo>
                  <a:lnTo>
                    <a:pt x="201889" y="1236998"/>
                  </a:lnTo>
                  <a:lnTo>
                    <a:pt x="166191" y="1196625"/>
                  </a:lnTo>
                  <a:lnTo>
                    <a:pt x="133558" y="1153736"/>
                  </a:lnTo>
                  <a:lnTo>
                    <a:pt x="104163" y="1108554"/>
                  </a:lnTo>
                  <a:lnTo>
                    <a:pt x="78173" y="1061332"/>
                  </a:lnTo>
                  <a:lnTo>
                    <a:pt x="55731" y="1012335"/>
                  </a:lnTo>
                  <a:lnTo>
                    <a:pt x="36954" y="961821"/>
                  </a:lnTo>
                  <a:lnTo>
                    <a:pt x="21941" y="910051"/>
                  </a:lnTo>
                  <a:lnTo>
                    <a:pt x="10777" y="857317"/>
                  </a:lnTo>
                  <a:lnTo>
                    <a:pt x="3526" y="803916"/>
                  </a:lnTo>
                  <a:lnTo>
                    <a:pt x="220" y="750126"/>
                  </a:lnTo>
                  <a:lnTo>
                    <a:pt x="0" y="732152"/>
                  </a:lnTo>
                  <a:lnTo>
                    <a:pt x="220" y="714179"/>
                  </a:lnTo>
                  <a:lnTo>
                    <a:pt x="3526" y="660389"/>
                  </a:lnTo>
                  <a:lnTo>
                    <a:pt x="10777" y="606987"/>
                  </a:lnTo>
                  <a:lnTo>
                    <a:pt x="21941" y="554254"/>
                  </a:lnTo>
                  <a:lnTo>
                    <a:pt x="36954" y="502484"/>
                  </a:lnTo>
                  <a:lnTo>
                    <a:pt x="55731" y="451969"/>
                  </a:lnTo>
                  <a:lnTo>
                    <a:pt x="78173" y="402973"/>
                  </a:lnTo>
                  <a:lnTo>
                    <a:pt x="104163" y="355750"/>
                  </a:lnTo>
                  <a:lnTo>
                    <a:pt x="133558" y="310568"/>
                  </a:lnTo>
                  <a:lnTo>
                    <a:pt x="166190" y="267679"/>
                  </a:lnTo>
                  <a:lnTo>
                    <a:pt x="201889" y="227307"/>
                  </a:lnTo>
                  <a:lnTo>
                    <a:pt x="240468" y="189663"/>
                  </a:lnTo>
                  <a:lnTo>
                    <a:pt x="281713" y="154959"/>
                  </a:lnTo>
                  <a:lnTo>
                    <a:pt x="325389" y="123389"/>
                  </a:lnTo>
                  <a:lnTo>
                    <a:pt x="371270" y="95118"/>
                  </a:lnTo>
                  <a:lnTo>
                    <a:pt x="419116" y="70294"/>
                  </a:lnTo>
                  <a:lnTo>
                    <a:pt x="468658" y="49057"/>
                  </a:lnTo>
                  <a:lnTo>
                    <a:pt x="519620" y="31526"/>
                  </a:lnTo>
                  <a:lnTo>
                    <a:pt x="571731" y="17790"/>
                  </a:lnTo>
                  <a:lnTo>
                    <a:pt x="624723" y="7923"/>
                  </a:lnTo>
                  <a:lnTo>
                    <a:pt x="678298" y="1983"/>
                  </a:lnTo>
                  <a:lnTo>
                    <a:pt x="732152" y="0"/>
                  </a:lnTo>
                  <a:lnTo>
                    <a:pt x="750126" y="220"/>
                  </a:lnTo>
                  <a:lnTo>
                    <a:pt x="803917" y="3525"/>
                  </a:lnTo>
                  <a:lnTo>
                    <a:pt x="857318" y="10777"/>
                  </a:lnTo>
                  <a:lnTo>
                    <a:pt x="910051" y="21941"/>
                  </a:lnTo>
                  <a:lnTo>
                    <a:pt x="961821" y="36954"/>
                  </a:lnTo>
                  <a:lnTo>
                    <a:pt x="1012334" y="55731"/>
                  </a:lnTo>
                  <a:lnTo>
                    <a:pt x="1061332" y="78173"/>
                  </a:lnTo>
                  <a:lnTo>
                    <a:pt x="1108554" y="104163"/>
                  </a:lnTo>
                  <a:lnTo>
                    <a:pt x="1153736" y="133558"/>
                  </a:lnTo>
                  <a:lnTo>
                    <a:pt x="1196625" y="166191"/>
                  </a:lnTo>
                  <a:lnTo>
                    <a:pt x="1236997" y="201889"/>
                  </a:lnTo>
                  <a:lnTo>
                    <a:pt x="1274642" y="240468"/>
                  </a:lnTo>
                  <a:lnTo>
                    <a:pt x="1309346" y="281713"/>
                  </a:lnTo>
                  <a:lnTo>
                    <a:pt x="1340914" y="325390"/>
                  </a:lnTo>
                  <a:lnTo>
                    <a:pt x="1369185" y="371271"/>
                  </a:lnTo>
                  <a:lnTo>
                    <a:pt x="1394010" y="419116"/>
                  </a:lnTo>
                  <a:lnTo>
                    <a:pt x="1415246" y="468659"/>
                  </a:lnTo>
                  <a:lnTo>
                    <a:pt x="1432779" y="519619"/>
                  </a:lnTo>
                  <a:lnTo>
                    <a:pt x="1446513" y="571731"/>
                  </a:lnTo>
                  <a:lnTo>
                    <a:pt x="1456380" y="624723"/>
                  </a:lnTo>
                  <a:lnTo>
                    <a:pt x="1462322" y="678297"/>
                  </a:lnTo>
                  <a:lnTo>
                    <a:pt x="1464305" y="732152"/>
                  </a:lnTo>
                  <a:lnTo>
                    <a:pt x="1464085" y="750126"/>
                  </a:lnTo>
                  <a:lnTo>
                    <a:pt x="1460779" y="803916"/>
                  </a:lnTo>
                  <a:lnTo>
                    <a:pt x="1453526" y="857317"/>
                  </a:lnTo>
                  <a:lnTo>
                    <a:pt x="1442363" y="910051"/>
                  </a:lnTo>
                  <a:lnTo>
                    <a:pt x="1427350" y="961821"/>
                  </a:lnTo>
                  <a:lnTo>
                    <a:pt x="1408572" y="1012335"/>
                  </a:lnTo>
                  <a:lnTo>
                    <a:pt x="1386130" y="1061332"/>
                  </a:lnTo>
                  <a:lnTo>
                    <a:pt x="1360140" y="1108554"/>
                  </a:lnTo>
                  <a:lnTo>
                    <a:pt x="1330746" y="1153736"/>
                  </a:lnTo>
                  <a:lnTo>
                    <a:pt x="1298114" y="1196625"/>
                  </a:lnTo>
                  <a:lnTo>
                    <a:pt x="1262416" y="1236998"/>
                  </a:lnTo>
                  <a:lnTo>
                    <a:pt x="1223835" y="1274642"/>
                  </a:lnTo>
                  <a:lnTo>
                    <a:pt x="1182591" y="1309346"/>
                  </a:lnTo>
                  <a:lnTo>
                    <a:pt x="1138914" y="1340915"/>
                  </a:lnTo>
                  <a:lnTo>
                    <a:pt x="1093034" y="1369186"/>
                  </a:lnTo>
                  <a:lnTo>
                    <a:pt x="1045188" y="1394011"/>
                  </a:lnTo>
                  <a:lnTo>
                    <a:pt x="995645" y="1415248"/>
                  </a:lnTo>
                  <a:lnTo>
                    <a:pt x="944685" y="1432779"/>
                  </a:lnTo>
                  <a:lnTo>
                    <a:pt x="892573" y="1446515"/>
                  </a:lnTo>
                  <a:lnTo>
                    <a:pt x="839582" y="1456382"/>
                  </a:lnTo>
                  <a:lnTo>
                    <a:pt x="786008" y="1462322"/>
                  </a:lnTo>
                  <a:lnTo>
                    <a:pt x="732152" y="146430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270985" y="1112157"/>
              <a:ext cx="1383030" cy="1383030"/>
            </a:xfrm>
            <a:custGeom>
              <a:avLst/>
              <a:gdLst/>
              <a:ahLst/>
              <a:cxnLst/>
              <a:rect l="l" t="t" r="r" b="b"/>
              <a:pathLst>
                <a:path w="1383029" h="1383030">
                  <a:moveTo>
                    <a:pt x="691477" y="1382955"/>
                  </a:moveTo>
                  <a:lnTo>
                    <a:pt x="640615" y="1381082"/>
                  </a:lnTo>
                  <a:lnTo>
                    <a:pt x="590017" y="1375471"/>
                  </a:lnTo>
                  <a:lnTo>
                    <a:pt x="539969" y="1366153"/>
                  </a:lnTo>
                  <a:lnTo>
                    <a:pt x="490752" y="1353181"/>
                  </a:lnTo>
                  <a:lnTo>
                    <a:pt x="442622" y="1336623"/>
                  </a:lnTo>
                  <a:lnTo>
                    <a:pt x="395832" y="1316566"/>
                  </a:lnTo>
                  <a:lnTo>
                    <a:pt x="350644" y="1293121"/>
                  </a:lnTo>
                  <a:lnTo>
                    <a:pt x="307312" y="1266420"/>
                  </a:lnTo>
                  <a:lnTo>
                    <a:pt x="266062" y="1236605"/>
                  </a:lnTo>
                  <a:lnTo>
                    <a:pt x="227108" y="1203829"/>
                  </a:lnTo>
                  <a:lnTo>
                    <a:pt x="190672" y="1168276"/>
                  </a:lnTo>
                  <a:lnTo>
                    <a:pt x="156957" y="1130146"/>
                  </a:lnTo>
                  <a:lnTo>
                    <a:pt x="126138" y="1089640"/>
                  </a:lnTo>
                  <a:lnTo>
                    <a:pt x="98376" y="1046968"/>
                  </a:lnTo>
                  <a:lnTo>
                    <a:pt x="73830" y="1002369"/>
                  </a:lnTo>
                  <a:lnTo>
                    <a:pt x="52634" y="956094"/>
                  </a:lnTo>
                  <a:lnTo>
                    <a:pt x="34901" y="908386"/>
                  </a:lnTo>
                  <a:lnTo>
                    <a:pt x="20722" y="859493"/>
                  </a:lnTo>
                  <a:lnTo>
                    <a:pt x="10179" y="809689"/>
                  </a:lnTo>
                  <a:lnTo>
                    <a:pt x="3330" y="759254"/>
                  </a:lnTo>
                  <a:lnTo>
                    <a:pt x="208" y="708452"/>
                  </a:lnTo>
                  <a:lnTo>
                    <a:pt x="0" y="691477"/>
                  </a:lnTo>
                  <a:lnTo>
                    <a:pt x="208" y="674502"/>
                  </a:lnTo>
                  <a:lnTo>
                    <a:pt x="3330" y="623701"/>
                  </a:lnTo>
                  <a:lnTo>
                    <a:pt x="10179" y="573266"/>
                  </a:lnTo>
                  <a:lnTo>
                    <a:pt x="20722" y="523462"/>
                  </a:lnTo>
                  <a:lnTo>
                    <a:pt x="34901" y="474568"/>
                  </a:lnTo>
                  <a:lnTo>
                    <a:pt x="52635" y="426860"/>
                  </a:lnTo>
                  <a:lnTo>
                    <a:pt x="73830" y="380585"/>
                  </a:lnTo>
                  <a:lnTo>
                    <a:pt x="98377" y="335986"/>
                  </a:lnTo>
                  <a:lnTo>
                    <a:pt x="126138" y="293314"/>
                  </a:lnTo>
                  <a:lnTo>
                    <a:pt x="156957" y="252808"/>
                  </a:lnTo>
                  <a:lnTo>
                    <a:pt x="190672" y="214679"/>
                  </a:lnTo>
                  <a:lnTo>
                    <a:pt x="227108" y="179126"/>
                  </a:lnTo>
                  <a:lnTo>
                    <a:pt x="266062" y="146350"/>
                  </a:lnTo>
                  <a:lnTo>
                    <a:pt x="307312" y="116534"/>
                  </a:lnTo>
                  <a:lnTo>
                    <a:pt x="350644" y="89834"/>
                  </a:lnTo>
                  <a:lnTo>
                    <a:pt x="395831" y="66388"/>
                  </a:lnTo>
                  <a:lnTo>
                    <a:pt x="442622" y="46331"/>
                  </a:lnTo>
                  <a:lnTo>
                    <a:pt x="490752" y="29774"/>
                  </a:lnTo>
                  <a:lnTo>
                    <a:pt x="539968" y="16802"/>
                  </a:lnTo>
                  <a:lnTo>
                    <a:pt x="590017" y="7483"/>
                  </a:lnTo>
                  <a:lnTo>
                    <a:pt x="640615" y="1872"/>
                  </a:lnTo>
                  <a:lnTo>
                    <a:pt x="691477" y="0"/>
                  </a:lnTo>
                  <a:lnTo>
                    <a:pt x="708452" y="208"/>
                  </a:lnTo>
                  <a:lnTo>
                    <a:pt x="759254" y="3329"/>
                  </a:lnTo>
                  <a:lnTo>
                    <a:pt x="809687" y="10179"/>
                  </a:lnTo>
                  <a:lnTo>
                    <a:pt x="859492" y="20722"/>
                  </a:lnTo>
                  <a:lnTo>
                    <a:pt x="908385" y="34901"/>
                  </a:lnTo>
                  <a:lnTo>
                    <a:pt x="956093" y="52635"/>
                  </a:lnTo>
                  <a:lnTo>
                    <a:pt x="1002368" y="73830"/>
                  </a:lnTo>
                  <a:lnTo>
                    <a:pt x="1046968" y="98377"/>
                  </a:lnTo>
                  <a:lnTo>
                    <a:pt x="1089640" y="126138"/>
                  </a:lnTo>
                  <a:lnTo>
                    <a:pt x="1130146" y="156958"/>
                  </a:lnTo>
                  <a:lnTo>
                    <a:pt x="1168276" y="190673"/>
                  </a:lnTo>
                  <a:lnTo>
                    <a:pt x="1203829" y="227109"/>
                  </a:lnTo>
                  <a:lnTo>
                    <a:pt x="1236604" y="266062"/>
                  </a:lnTo>
                  <a:lnTo>
                    <a:pt x="1266418" y="307313"/>
                  </a:lnTo>
                  <a:lnTo>
                    <a:pt x="1293120" y="350644"/>
                  </a:lnTo>
                  <a:lnTo>
                    <a:pt x="1316566" y="395832"/>
                  </a:lnTo>
                  <a:lnTo>
                    <a:pt x="1336622" y="442622"/>
                  </a:lnTo>
                  <a:lnTo>
                    <a:pt x="1353179" y="490752"/>
                  </a:lnTo>
                  <a:lnTo>
                    <a:pt x="1366151" y="539969"/>
                  </a:lnTo>
                  <a:lnTo>
                    <a:pt x="1375470" y="590016"/>
                  </a:lnTo>
                  <a:lnTo>
                    <a:pt x="1381081" y="640614"/>
                  </a:lnTo>
                  <a:lnTo>
                    <a:pt x="1382955" y="691477"/>
                  </a:lnTo>
                  <a:lnTo>
                    <a:pt x="1382747" y="708452"/>
                  </a:lnTo>
                  <a:lnTo>
                    <a:pt x="1379624" y="759254"/>
                  </a:lnTo>
                  <a:lnTo>
                    <a:pt x="1372775" y="809689"/>
                  </a:lnTo>
                  <a:lnTo>
                    <a:pt x="1362232" y="859493"/>
                  </a:lnTo>
                  <a:lnTo>
                    <a:pt x="1348053" y="908386"/>
                  </a:lnTo>
                  <a:lnTo>
                    <a:pt x="1330319" y="956094"/>
                  </a:lnTo>
                  <a:lnTo>
                    <a:pt x="1309124" y="1002369"/>
                  </a:lnTo>
                  <a:lnTo>
                    <a:pt x="1284577" y="1046968"/>
                  </a:lnTo>
                  <a:lnTo>
                    <a:pt x="1256815" y="1089640"/>
                  </a:lnTo>
                  <a:lnTo>
                    <a:pt x="1225996" y="1130146"/>
                  </a:lnTo>
                  <a:lnTo>
                    <a:pt x="1192282" y="1168276"/>
                  </a:lnTo>
                  <a:lnTo>
                    <a:pt x="1155846" y="1203829"/>
                  </a:lnTo>
                  <a:lnTo>
                    <a:pt x="1116892" y="1236605"/>
                  </a:lnTo>
                  <a:lnTo>
                    <a:pt x="1075641" y="1266420"/>
                  </a:lnTo>
                  <a:lnTo>
                    <a:pt x="1032310" y="1293121"/>
                  </a:lnTo>
                  <a:lnTo>
                    <a:pt x="987122" y="1316566"/>
                  </a:lnTo>
                  <a:lnTo>
                    <a:pt x="940331" y="1336623"/>
                  </a:lnTo>
                  <a:lnTo>
                    <a:pt x="892202" y="1353180"/>
                  </a:lnTo>
                  <a:lnTo>
                    <a:pt x="842985" y="1366153"/>
                  </a:lnTo>
                  <a:lnTo>
                    <a:pt x="792937" y="1375471"/>
                  </a:lnTo>
                  <a:lnTo>
                    <a:pt x="742340" y="1381082"/>
                  </a:lnTo>
                  <a:lnTo>
                    <a:pt x="691477" y="138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2175510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05">
                <a:solidFill>
                  <a:srgbClr val="BF0000"/>
                </a:solidFill>
              </a:rPr>
              <a:t>Next</a:t>
            </a:r>
            <a:r>
              <a:rPr dirty="0" spc="245">
                <a:solidFill>
                  <a:srgbClr val="BF0000"/>
                </a:solidFill>
              </a:rPr>
              <a:t> </a:t>
            </a:r>
            <a:r>
              <a:rPr dirty="0" spc="370">
                <a:solidFill>
                  <a:srgbClr val="BF0000"/>
                </a:solidFill>
              </a:rPr>
              <a:t>Steps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615921" y="2389358"/>
            <a:ext cx="8400415" cy="3612515"/>
            <a:chOff x="615921" y="2389358"/>
            <a:chExt cx="8400415" cy="3612515"/>
          </a:xfrm>
        </p:grpSpPr>
        <p:sp>
          <p:nvSpPr>
            <p:cNvPr id="12" name="object 12" descr=""/>
            <p:cNvSpPr/>
            <p:nvPr/>
          </p:nvSpPr>
          <p:spPr>
            <a:xfrm>
              <a:off x="3040151" y="2389364"/>
              <a:ext cx="4686300" cy="2595245"/>
            </a:xfrm>
            <a:custGeom>
              <a:avLst/>
              <a:gdLst/>
              <a:ahLst/>
              <a:cxnLst/>
              <a:rect l="l" t="t" r="r" b="b"/>
              <a:pathLst>
                <a:path w="4686300" h="2595245">
                  <a:moveTo>
                    <a:pt x="122034" y="1789709"/>
                  </a:moveTo>
                  <a:lnTo>
                    <a:pt x="0" y="1871052"/>
                  </a:lnTo>
                  <a:lnTo>
                    <a:pt x="122034" y="1952409"/>
                  </a:lnTo>
                  <a:lnTo>
                    <a:pt x="122034" y="1789709"/>
                  </a:lnTo>
                  <a:close/>
                </a:path>
                <a:path w="4686300" h="2595245">
                  <a:moveTo>
                    <a:pt x="122034" y="0"/>
                  </a:moveTo>
                  <a:lnTo>
                    <a:pt x="0" y="81356"/>
                  </a:lnTo>
                  <a:lnTo>
                    <a:pt x="122034" y="162699"/>
                  </a:lnTo>
                  <a:lnTo>
                    <a:pt x="122034" y="0"/>
                  </a:lnTo>
                  <a:close/>
                </a:path>
                <a:path w="4686300" h="2595245">
                  <a:moveTo>
                    <a:pt x="959942" y="1854784"/>
                  </a:moveTo>
                  <a:lnTo>
                    <a:pt x="146431" y="1854784"/>
                  </a:lnTo>
                  <a:lnTo>
                    <a:pt x="146431" y="1879193"/>
                  </a:lnTo>
                  <a:lnTo>
                    <a:pt x="959942" y="1879193"/>
                  </a:lnTo>
                  <a:lnTo>
                    <a:pt x="959942" y="1854784"/>
                  </a:lnTo>
                  <a:close/>
                </a:path>
                <a:path w="4686300" h="2595245">
                  <a:moveTo>
                    <a:pt x="1692084" y="65074"/>
                  </a:moveTo>
                  <a:lnTo>
                    <a:pt x="146431" y="65074"/>
                  </a:lnTo>
                  <a:lnTo>
                    <a:pt x="146431" y="89484"/>
                  </a:lnTo>
                  <a:lnTo>
                    <a:pt x="1692084" y="89484"/>
                  </a:lnTo>
                  <a:lnTo>
                    <a:pt x="1692084" y="65074"/>
                  </a:lnTo>
                  <a:close/>
                </a:path>
                <a:path w="4686300" h="2595245">
                  <a:moveTo>
                    <a:pt x="4539348" y="2505595"/>
                  </a:moveTo>
                  <a:lnTo>
                    <a:pt x="3481794" y="2505595"/>
                  </a:lnTo>
                  <a:lnTo>
                    <a:pt x="3481794" y="2529992"/>
                  </a:lnTo>
                  <a:lnTo>
                    <a:pt x="4539348" y="2529992"/>
                  </a:lnTo>
                  <a:lnTo>
                    <a:pt x="4539348" y="2505595"/>
                  </a:lnTo>
                  <a:close/>
                </a:path>
                <a:path w="4686300" h="2595245">
                  <a:moveTo>
                    <a:pt x="4539348" y="919264"/>
                  </a:moveTo>
                  <a:lnTo>
                    <a:pt x="3481794" y="919264"/>
                  </a:lnTo>
                  <a:lnTo>
                    <a:pt x="3481794" y="943660"/>
                  </a:lnTo>
                  <a:lnTo>
                    <a:pt x="4539348" y="943660"/>
                  </a:lnTo>
                  <a:lnTo>
                    <a:pt x="4539348" y="919264"/>
                  </a:lnTo>
                  <a:close/>
                </a:path>
                <a:path w="4686300" h="2595245">
                  <a:moveTo>
                    <a:pt x="4685779" y="2513723"/>
                  </a:moveTo>
                  <a:lnTo>
                    <a:pt x="4563757" y="2432380"/>
                  </a:lnTo>
                  <a:lnTo>
                    <a:pt x="4563757" y="2595080"/>
                  </a:lnTo>
                  <a:lnTo>
                    <a:pt x="4685779" y="2513723"/>
                  </a:lnTo>
                  <a:close/>
                </a:path>
                <a:path w="4686300" h="2595245">
                  <a:moveTo>
                    <a:pt x="4685779" y="927392"/>
                  </a:moveTo>
                  <a:lnTo>
                    <a:pt x="4563757" y="846048"/>
                  </a:lnTo>
                  <a:lnTo>
                    <a:pt x="4563757" y="1008748"/>
                  </a:lnTo>
                  <a:lnTo>
                    <a:pt x="4685779" y="9273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5921" y="591996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631227" y="1488414"/>
            <a:ext cx="660400" cy="6127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ctr" marL="12700" marR="5080" indent="-5080">
              <a:lnSpc>
                <a:spcPct val="94300"/>
              </a:lnSpc>
              <a:spcBef>
                <a:spcPts val="190"/>
              </a:spcBef>
            </a:pPr>
            <a:r>
              <a:rPr dirty="0" sz="1000" spc="130" b="1">
                <a:solidFill>
                  <a:srgbClr val="FFFFFF"/>
                </a:solidFill>
                <a:latin typeface="Trebuchet MS"/>
                <a:cs typeface="Trebuchet MS"/>
              </a:rPr>
              <a:t>Venture </a:t>
            </a:r>
            <a:r>
              <a:rPr dirty="0" sz="1000" spc="105" b="1">
                <a:solidFill>
                  <a:srgbClr val="FFFFFF"/>
                </a:solidFill>
                <a:latin typeface="Trebuchet MS"/>
                <a:cs typeface="Trebuchet MS"/>
              </a:rPr>
              <a:t>Viability </a:t>
            </a:r>
            <a:r>
              <a:rPr dirty="0" sz="1000" spc="125" b="1">
                <a:solidFill>
                  <a:srgbClr val="FFFFFF"/>
                </a:solidFill>
                <a:latin typeface="Trebuchet MS"/>
                <a:cs typeface="Trebuchet MS"/>
              </a:rPr>
              <a:t>Index: </a:t>
            </a:r>
            <a:r>
              <a:rPr dirty="0" sz="1000" spc="190" b="1">
                <a:solidFill>
                  <a:srgbClr val="FFFFFF"/>
                </a:solidFill>
                <a:latin typeface="Trebuchet MS"/>
                <a:cs typeface="Trebuchet MS"/>
              </a:rPr>
              <a:t>80%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480059">
              <a:lnSpc>
                <a:spcPts val="1160"/>
              </a:lnSpc>
            </a:pPr>
            <a:r>
              <a:rPr dirty="0" sz="1000" spc="114" b="1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3" y="1437559"/>
            <a:ext cx="2944881" cy="43847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90"/>
              <a:t>Venture</a:t>
            </a:r>
            <a:r>
              <a:rPr dirty="0" spc="229"/>
              <a:t> </a:t>
            </a:r>
            <a:r>
              <a:rPr dirty="0" spc="250"/>
              <a:t>Viability</a:t>
            </a:r>
            <a:r>
              <a:rPr dirty="0" spc="240"/>
              <a:t> </a:t>
            </a:r>
            <a:r>
              <a:rPr dirty="0" spc="380"/>
              <a:t>Assessment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06402" y="1299263"/>
            <a:ext cx="8753475" cy="81406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6210" rIns="0" bIns="0" rtlCol="0" vert="horz">
            <a:spAutoFit/>
          </a:bodyPr>
          <a:lstStyle/>
          <a:p>
            <a:pPr algn="ctr">
              <a:lnSpc>
                <a:spcPts val="1885"/>
              </a:lnSpc>
              <a:spcBef>
                <a:spcPts val="1230"/>
              </a:spcBef>
            </a:pPr>
            <a:r>
              <a:rPr dirty="0" sz="1650" spc="215" b="1">
                <a:solidFill>
                  <a:srgbClr val="F16629"/>
                </a:solidFill>
                <a:latin typeface="Trebuchet MS"/>
                <a:cs typeface="Trebuchet MS"/>
              </a:rPr>
              <a:t>Venture </a:t>
            </a:r>
            <a:r>
              <a:rPr dirty="0" sz="1650" spc="195" b="1">
                <a:solidFill>
                  <a:srgbClr val="F16629"/>
                </a:solidFill>
                <a:latin typeface="Trebuchet MS"/>
                <a:cs typeface="Trebuchet MS"/>
              </a:rPr>
              <a:t>Viability</a:t>
            </a:r>
            <a:r>
              <a:rPr dirty="0" sz="1650" spc="20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650" spc="215" b="1">
                <a:solidFill>
                  <a:srgbClr val="F16629"/>
                </a:solidFill>
                <a:latin typeface="Trebuchet MS"/>
                <a:cs typeface="Trebuchet MS"/>
              </a:rPr>
              <a:t>Index</a:t>
            </a:r>
            <a:endParaRPr sz="1650">
              <a:latin typeface="Trebuchet MS"/>
              <a:cs typeface="Trebuchet MS"/>
            </a:endParaRPr>
          </a:p>
          <a:p>
            <a:pPr algn="ctr" marR="635">
              <a:lnSpc>
                <a:spcPts val="1885"/>
              </a:lnSpc>
            </a:pPr>
            <a:r>
              <a:rPr dirty="0" sz="1650" spc="345">
                <a:latin typeface="Trebuchet MS"/>
                <a:cs typeface="Trebuchet MS"/>
              </a:rPr>
              <a:t>80%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6402" y="2600868"/>
            <a:ext cx="4149090" cy="28473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889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385"/>
              </a:spcBef>
            </a:pPr>
            <a:r>
              <a:rPr dirty="0" sz="1150" spc="185" b="1">
                <a:solidFill>
                  <a:srgbClr val="F16629"/>
                </a:solidFill>
                <a:latin typeface="Trebuchet MS"/>
                <a:cs typeface="Trebuchet MS"/>
              </a:rPr>
              <a:t>Strengths</a:t>
            </a:r>
            <a:endParaRPr sz="1150">
              <a:latin typeface="Trebuchet MS"/>
              <a:cs typeface="Trebuchet MS"/>
            </a:endParaRPr>
          </a:p>
          <a:p>
            <a:pPr marL="259715" marR="274955">
              <a:lnSpc>
                <a:spcPct val="92200"/>
              </a:lnSpc>
              <a:spcBef>
                <a:spcPts val="520"/>
              </a:spcBef>
            </a:pPr>
            <a:r>
              <a:rPr dirty="0" sz="1150" spc="95">
                <a:latin typeface="Trebuchet MS"/>
                <a:cs typeface="Trebuchet MS"/>
              </a:rPr>
              <a:t>Our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key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strengths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include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advanced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45">
                <a:latin typeface="Trebuchet MS"/>
                <a:cs typeface="Trebuchet MS"/>
              </a:rPr>
              <a:t>AI </a:t>
            </a:r>
            <a:r>
              <a:rPr dirty="0" sz="1150" spc="105">
                <a:latin typeface="Trebuchet MS"/>
                <a:cs typeface="Trebuchet MS"/>
              </a:rPr>
              <a:t>technology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that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delivers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fast,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accurate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web </a:t>
            </a:r>
            <a:r>
              <a:rPr dirty="0" sz="1150" spc="85">
                <a:latin typeface="Trebuchet MS"/>
                <a:cs typeface="Trebuchet MS"/>
              </a:rPr>
              <a:t>scraping,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saving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clients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time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 </a:t>
            </a:r>
            <a:r>
              <a:rPr dirty="0" sz="1150" spc="70">
                <a:latin typeface="Trebuchet MS"/>
                <a:cs typeface="Trebuchet MS"/>
              </a:rPr>
              <a:t>cost.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We </a:t>
            </a:r>
            <a:r>
              <a:rPr dirty="0" sz="1150" spc="130">
                <a:latin typeface="Trebuchet MS"/>
                <a:cs typeface="Trebuchet MS"/>
              </a:rPr>
              <a:t>have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a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clear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value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proposition,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strong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focus </a:t>
            </a:r>
            <a:r>
              <a:rPr dirty="0" sz="1150" spc="114">
                <a:latin typeface="Trebuchet MS"/>
                <a:cs typeface="Trebuchet MS"/>
              </a:rPr>
              <a:t>on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top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tech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cities,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effective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partnerships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influencers</a:t>
            </a:r>
            <a:r>
              <a:rPr dirty="0" sz="1150" spc="114">
                <a:latin typeface="Trebuchet MS"/>
                <a:cs typeface="Trebuchet MS"/>
              </a:rPr>
              <a:t> and </a:t>
            </a:r>
            <a:r>
              <a:rPr dirty="0" sz="1150" spc="100">
                <a:latin typeface="Trebuchet MS"/>
                <a:cs typeface="Trebuchet MS"/>
              </a:rPr>
              <a:t>agencies.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Early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customer </a:t>
            </a:r>
            <a:r>
              <a:rPr dirty="0" sz="1150" spc="95">
                <a:latin typeface="Trebuchet MS"/>
                <a:cs typeface="Trebuchet MS"/>
              </a:rPr>
              <a:t>feedback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shows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high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satisfaction,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validating our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product-</a:t>
            </a:r>
            <a:r>
              <a:rPr dirty="0" sz="1150" spc="95">
                <a:latin typeface="Trebuchet MS"/>
                <a:cs typeface="Trebuchet MS"/>
              </a:rPr>
              <a:t>market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-20">
                <a:latin typeface="Trebuchet MS"/>
                <a:cs typeface="Trebuchet MS"/>
              </a:rPr>
              <a:t>fit.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10830" y="2600868"/>
            <a:ext cx="4149090" cy="28473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889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385"/>
              </a:spcBef>
            </a:pPr>
            <a:r>
              <a:rPr dirty="0" sz="1150" spc="170" b="1">
                <a:solidFill>
                  <a:srgbClr val="F16629"/>
                </a:solidFill>
                <a:latin typeface="Trebuchet MS"/>
                <a:cs typeface="Trebuchet MS"/>
              </a:rPr>
              <a:t>Areas</a:t>
            </a:r>
            <a:r>
              <a:rPr dirty="0" sz="1150" spc="155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150" spc="114" b="1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dirty="0" sz="1150" spc="15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150" spc="165" b="1">
                <a:solidFill>
                  <a:srgbClr val="F16629"/>
                </a:solidFill>
                <a:latin typeface="Trebuchet MS"/>
                <a:cs typeface="Trebuchet MS"/>
              </a:rPr>
              <a:t>Improvement</a:t>
            </a:r>
            <a:endParaRPr sz="1150">
              <a:latin typeface="Trebuchet MS"/>
              <a:cs typeface="Trebuchet MS"/>
            </a:endParaRPr>
          </a:p>
          <a:p>
            <a:pPr marL="259715" marR="498475">
              <a:lnSpc>
                <a:spcPts val="1280"/>
              </a:lnSpc>
              <a:spcBef>
                <a:spcPts val="540"/>
              </a:spcBef>
            </a:pPr>
            <a:r>
              <a:rPr dirty="0" sz="1150" spc="110">
                <a:latin typeface="Trebuchet MS"/>
                <a:cs typeface="Trebuchet MS"/>
              </a:rPr>
              <a:t>We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need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strengthen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our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offline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presence </a:t>
            </a:r>
            <a:r>
              <a:rPr dirty="0" sz="1150" spc="100">
                <a:latin typeface="Trebuchet MS"/>
                <a:cs typeface="Trebuchet MS"/>
              </a:rPr>
              <a:t>through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trade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135">
                <a:latin typeface="Trebuchet MS"/>
                <a:cs typeface="Trebuchet MS"/>
              </a:rPr>
              <a:t>shows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local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networking. </a:t>
            </a:r>
            <a:r>
              <a:rPr dirty="0" sz="1150" spc="114">
                <a:latin typeface="Trebuchet MS"/>
                <a:cs typeface="Trebuchet MS"/>
              </a:rPr>
              <a:t>Improving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lead</a:t>
            </a:r>
            <a:r>
              <a:rPr dirty="0" sz="1150" spc="110">
                <a:latin typeface="Trebuchet MS"/>
                <a:cs typeface="Trebuchet MS"/>
              </a:rPr>
              <a:t> conversion by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optimizing </a:t>
            </a:r>
            <a:r>
              <a:rPr dirty="0" sz="1150" spc="70">
                <a:latin typeface="Trebuchet MS"/>
                <a:cs typeface="Trebuchet MS"/>
              </a:rPr>
              <a:t>follow-</a:t>
            </a:r>
            <a:r>
              <a:rPr dirty="0" sz="1150" spc="114">
                <a:latin typeface="Trebuchet MS"/>
                <a:cs typeface="Trebuchet MS"/>
              </a:rPr>
              <a:t>ups and </a:t>
            </a:r>
            <a:r>
              <a:rPr dirty="0" sz="1150" spc="135">
                <a:latin typeface="Trebuchet MS"/>
                <a:cs typeface="Trebuchet MS"/>
              </a:rPr>
              <a:t>demo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processes </a:t>
            </a:r>
            <a:r>
              <a:rPr dirty="0" sz="1150" spc="80">
                <a:latin typeface="Trebuchet MS"/>
                <a:cs typeface="Trebuchet MS"/>
              </a:rPr>
              <a:t>is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crucial.</a:t>
            </a:r>
            <a:endParaRPr sz="1150">
              <a:latin typeface="Trebuchet MS"/>
              <a:cs typeface="Trebuchet MS"/>
            </a:endParaRPr>
          </a:p>
          <a:p>
            <a:pPr marL="259715">
              <a:lnSpc>
                <a:spcPts val="1145"/>
              </a:lnSpc>
            </a:pPr>
            <a:r>
              <a:rPr dirty="0" sz="1150" spc="114">
                <a:latin typeface="Trebuchet MS"/>
                <a:cs typeface="Trebuchet MS"/>
              </a:rPr>
              <a:t>Expanding </a:t>
            </a:r>
            <a:r>
              <a:rPr dirty="0" sz="1150" spc="90">
                <a:latin typeface="Trebuchet MS"/>
                <a:cs typeface="Trebuchet MS"/>
              </a:rPr>
              <a:t>content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marketing</a:t>
            </a:r>
            <a:r>
              <a:rPr dirty="0" sz="1150" spc="114">
                <a:latin typeface="Trebuchet MS"/>
                <a:cs typeface="Trebuchet MS"/>
              </a:rPr>
              <a:t> and </a:t>
            </a:r>
            <a:r>
              <a:rPr dirty="0" sz="1150" spc="80">
                <a:latin typeface="Trebuchet MS"/>
                <a:cs typeface="Trebuchet MS"/>
              </a:rPr>
              <a:t>social</a:t>
            </a:r>
            <a:endParaRPr sz="1150">
              <a:latin typeface="Trebuchet MS"/>
              <a:cs typeface="Trebuchet MS"/>
            </a:endParaRPr>
          </a:p>
          <a:p>
            <a:pPr marL="259715" marR="677545">
              <a:lnSpc>
                <a:spcPts val="1280"/>
              </a:lnSpc>
              <a:spcBef>
                <a:spcPts val="75"/>
              </a:spcBef>
            </a:pPr>
            <a:r>
              <a:rPr dirty="0" sz="1150" spc="120">
                <a:latin typeface="Trebuchet MS"/>
                <a:cs typeface="Trebuchet MS"/>
              </a:rPr>
              <a:t>media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efforts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will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boost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awareness.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Also, </a:t>
            </a:r>
            <a:r>
              <a:rPr dirty="0" sz="1150" spc="105">
                <a:latin typeface="Trebuchet MS"/>
                <a:cs typeface="Trebuchet MS"/>
              </a:rPr>
              <a:t>investing </a:t>
            </a:r>
            <a:r>
              <a:rPr dirty="0" sz="1150" spc="65">
                <a:latin typeface="Trebuchet MS"/>
                <a:cs typeface="Trebuchet MS"/>
              </a:rPr>
              <a:t>in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customer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support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tools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can </a:t>
            </a:r>
            <a:r>
              <a:rPr dirty="0" sz="1150" spc="110">
                <a:latin typeface="Trebuchet MS"/>
                <a:cs typeface="Trebuchet MS"/>
              </a:rPr>
              <a:t>enhance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retention</a:t>
            </a:r>
            <a:r>
              <a:rPr dirty="0" sz="1150" spc="114">
                <a:latin typeface="Trebuchet MS"/>
                <a:cs typeface="Trebuchet MS"/>
              </a:rPr>
              <a:t> and </a:t>
            </a:r>
            <a:r>
              <a:rPr dirty="0" sz="1150" spc="65">
                <a:latin typeface="Trebuchet MS"/>
                <a:cs typeface="Trebuchet MS"/>
              </a:rPr>
              <a:t>satisfaction.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0680" y="420680"/>
            <a:ext cx="9917430" cy="3823970"/>
            <a:chOff x="420680" y="420680"/>
            <a:chExt cx="9917430" cy="38239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80" y="420680"/>
              <a:ext cx="9917118" cy="382346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8734" y="648461"/>
              <a:ext cx="976203" cy="5125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61" y="806596"/>
            <a:ext cx="3112770" cy="4940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335">
                <a:solidFill>
                  <a:srgbClr val="FFFFFF"/>
                </a:solidFill>
              </a:rPr>
              <a:t>Venture</a:t>
            </a:r>
            <a:r>
              <a:rPr dirty="0" sz="3050" spc="285">
                <a:solidFill>
                  <a:srgbClr val="FFFFFF"/>
                </a:solidFill>
              </a:rPr>
              <a:t> </a:t>
            </a:r>
            <a:r>
              <a:rPr dirty="0" sz="3050" spc="300">
                <a:solidFill>
                  <a:srgbClr val="FFFFFF"/>
                </a:solidFill>
              </a:rPr>
              <a:t>Team</a:t>
            </a:r>
            <a:endParaRPr sz="3050"/>
          </a:p>
        </p:txBody>
      </p:sp>
      <p:grpSp>
        <p:nvGrpSpPr>
          <p:cNvPr id="6" name="object 6" descr=""/>
          <p:cNvGrpSpPr/>
          <p:nvPr/>
        </p:nvGrpSpPr>
        <p:grpSpPr>
          <a:xfrm>
            <a:off x="420680" y="3723502"/>
            <a:ext cx="9917430" cy="2115185"/>
            <a:chOff x="420680" y="3723502"/>
            <a:chExt cx="9917430" cy="2115185"/>
          </a:xfrm>
        </p:grpSpPr>
        <p:sp>
          <p:nvSpPr>
            <p:cNvPr id="7" name="object 7" descr=""/>
            <p:cNvSpPr/>
            <p:nvPr/>
          </p:nvSpPr>
          <p:spPr>
            <a:xfrm>
              <a:off x="420680" y="4211605"/>
              <a:ext cx="9917430" cy="1627505"/>
            </a:xfrm>
            <a:custGeom>
              <a:avLst/>
              <a:gdLst/>
              <a:ahLst/>
              <a:cxnLst/>
              <a:rect l="l" t="t" r="r" b="b"/>
              <a:pathLst>
                <a:path w="9917430" h="1627504">
                  <a:moveTo>
                    <a:pt x="9917119" y="1627006"/>
                  </a:moveTo>
                  <a:lnTo>
                    <a:pt x="0" y="1627006"/>
                  </a:lnTo>
                  <a:lnTo>
                    <a:pt x="0" y="0"/>
                  </a:lnTo>
                  <a:lnTo>
                    <a:pt x="9917119" y="0"/>
                  </a:lnTo>
                  <a:lnTo>
                    <a:pt x="9917119" y="162700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989" y="3723502"/>
              <a:ext cx="976203" cy="97620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57384" y="4763476"/>
            <a:ext cx="2031364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dirty="0" sz="1400" spc="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15" b="1">
                <a:solidFill>
                  <a:srgbClr val="FFFFFF"/>
                </a:solidFill>
                <a:latin typeface="Trebuchet MS"/>
                <a:cs typeface="Trebuchet MS"/>
              </a:rPr>
              <a:t>GOKUL</a:t>
            </a:r>
            <a:r>
              <a:rPr dirty="0" sz="1400" spc="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FFFFF"/>
                </a:solidFill>
                <a:latin typeface="Trebuchet MS"/>
                <a:cs typeface="Trebuchet MS"/>
              </a:rPr>
              <a:t>SIVA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CSE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20680" y="3723503"/>
            <a:ext cx="9917430" cy="2278380"/>
            <a:chOff x="420680" y="3723503"/>
            <a:chExt cx="9917430" cy="227838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4947" y="3723503"/>
              <a:ext cx="976203" cy="9762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906" y="3723503"/>
              <a:ext cx="976203" cy="9762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20680" y="5838611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0680" y="5919962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70784" y="5838621"/>
              <a:ext cx="1167130" cy="163195"/>
            </a:xfrm>
            <a:custGeom>
              <a:avLst/>
              <a:gdLst/>
              <a:ahLst/>
              <a:cxnLst/>
              <a:rect l="l" t="t" r="r" b="b"/>
              <a:pathLst>
                <a:path w="1167129" h="163195">
                  <a:moveTo>
                    <a:pt x="1167003" y="0"/>
                  </a:moveTo>
                  <a:lnTo>
                    <a:pt x="1129004" y="0"/>
                  </a:lnTo>
                  <a:lnTo>
                    <a:pt x="182156" y="0"/>
                  </a:lnTo>
                  <a:lnTo>
                    <a:pt x="136525" y="0"/>
                  </a:lnTo>
                  <a:lnTo>
                    <a:pt x="0" y="162699"/>
                  </a:lnTo>
                  <a:lnTo>
                    <a:pt x="182156" y="162699"/>
                  </a:lnTo>
                  <a:lnTo>
                    <a:pt x="992479" y="162699"/>
                  </a:lnTo>
                  <a:lnTo>
                    <a:pt x="1167003" y="162699"/>
                  </a:lnTo>
                  <a:lnTo>
                    <a:pt x="1167003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009765" y="4763476"/>
            <a:ext cx="2743200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dirty="0" sz="1400" spc="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4" b="1">
                <a:solidFill>
                  <a:srgbClr val="FFFFFF"/>
                </a:solidFill>
                <a:latin typeface="Trebuchet MS"/>
                <a:cs typeface="Trebuchet MS"/>
              </a:rPr>
              <a:t>Prasanth</a:t>
            </a:r>
            <a:r>
              <a:rPr dirty="0" sz="1400" spc="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29" b="1">
                <a:solidFill>
                  <a:srgbClr val="FFFFFF"/>
                </a:solidFill>
                <a:latin typeface="Trebuchet MS"/>
                <a:cs typeface="Trebuchet MS"/>
              </a:rPr>
              <a:t>Babu</a:t>
            </a:r>
            <a:r>
              <a:rPr dirty="0" sz="1400" spc="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9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0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CSE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39083" y="4763476"/>
            <a:ext cx="3100070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dirty="0" sz="1400" spc="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90" b="1">
                <a:solidFill>
                  <a:srgbClr val="FFFFFF"/>
                </a:solidFill>
                <a:latin typeface="Trebuchet MS"/>
                <a:cs typeface="Trebuchet MS"/>
              </a:rPr>
              <a:t>MOHAMMED</a:t>
            </a:r>
            <a:r>
              <a:rPr dirty="0" sz="1400" spc="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29" b="1">
                <a:solidFill>
                  <a:srgbClr val="FFFFFF"/>
                </a:solidFill>
                <a:latin typeface="Trebuchet MS"/>
                <a:cs typeface="Trebuchet MS"/>
              </a:rPr>
              <a:t>ZUBAIR</a:t>
            </a:r>
            <a:r>
              <a:rPr dirty="0" sz="1400" spc="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CSE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20680" y="5838611"/>
            <a:ext cx="991743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51180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05"/>
              <a:t>Next</a:t>
            </a:r>
            <a:r>
              <a:rPr dirty="0" spc="245"/>
              <a:t> </a:t>
            </a:r>
            <a:r>
              <a:rPr dirty="0" spc="370"/>
              <a:t>Steps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99650" y="2377155"/>
          <a:ext cx="9643110" cy="2052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400"/>
                <a:gridCol w="3823335"/>
                <a:gridCol w="1569719"/>
                <a:gridCol w="1561465"/>
                <a:gridCol w="1561465"/>
              </a:tblGrid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21285">
                        <a:lnSpc>
                          <a:spcPct val="100000"/>
                        </a:lnSpc>
                      </a:pPr>
                      <a:r>
                        <a:rPr dirty="0" sz="900" spc="1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TIMELINE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59690">
                        <a:lnSpc>
                          <a:spcPct val="100000"/>
                        </a:lnSpc>
                      </a:pPr>
                      <a:r>
                        <a:rPr dirty="0" sz="900" spc="14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33655">
                        <a:lnSpc>
                          <a:spcPct val="100000"/>
                        </a:lnSpc>
                      </a:pPr>
                      <a:r>
                        <a:rPr dirty="0" sz="900" spc="17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r>
                        <a:rPr dirty="0" sz="900" spc="14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23850" marR="410845" indent="75565">
                        <a:lnSpc>
                          <a:spcPts val="960"/>
                        </a:lnSpc>
                      </a:pPr>
                      <a:r>
                        <a:rPr dirty="0" sz="900" spc="13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PHYSICAL </a:t>
                      </a:r>
                      <a:r>
                        <a:rPr dirty="0" sz="900" spc="16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RESOURCES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450215">
                        <a:lnSpc>
                          <a:spcPts val="1015"/>
                        </a:lnSpc>
                      </a:pPr>
                      <a:r>
                        <a:rPr dirty="0" sz="900" spc="1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3937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dirty="0" sz="900" spc="18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FUNDS</a:t>
                      </a:r>
                      <a:r>
                        <a:rPr dirty="0" sz="900" spc="13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r" marR="1257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160" b="1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dirty="0" sz="900" spc="14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25" b="1">
                          <a:latin typeface="Trebuchet MS"/>
                          <a:cs typeface="Trebuchet MS"/>
                        </a:rPr>
                        <a:t>1-</a:t>
                      </a:r>
                      <a:r>
                        <a:rPr dirty="0" sz="900" spc="40" b="1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85">
                          <a:latin typeface="Trebuchet MS"/>
                          <a:cs typeface="Trebuchet MS"/>
                        </a:rPr>
                        <a:t>Build </a:t>
                      </a:r>
                      <a:r>
                        <a:rPr dirty="0" sz="900" spc="95">
                          <a:latin typeface="Trebuchet MS"/>
                          <a:cs typeface="Trebuchet MS"/>
                        </a:rPr>
                        <a:t>MVP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8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dirty="0" sz="900" spc="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85">
                          <a:latin typeface="Trebuchet MS"/>
                          <a:cs typeface="Trebuchet MS"/>
                        </a:rPr>
                        <a:t>dev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85">
                          <a:latin typeface="Trebuchet MS"/>
                          <a:cs typeface="Trebuchet MS"/>
                        </a:rPr>
                        <a:t>Cloud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125">
                          <a:latin typeface="Trebuchet MS"/>
                          <a:cs typeface="Trebuchet MS"/>
                        </a:rPr>
                        <a:t>$15K</a:t>
                      </a:r>
                      <a:r>
                        <a:rPr dirty="0" sz="900" spc="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80">
                          <a:latin typeface="Trebuchet MS"/>
                          <a:cs typeface="Trebuchet MS"/>
                        </a:rPr>
                        <a:t>cloud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r" marR="1257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60" b="1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dirty="0" sz="900" spc="14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25" b="1">
                          <a:latin typeface="Trebuchet MS"/>
                          <a:cs typeface="Trebuchet MS"/>
                        </a:rPr>
                        <a:t>4-</a:t>
                      </a:r>
                      <a:r>
                        <a:rPr dirty="0" sz="900" spc="40" b="1">
                          <a:latin typeface="Trebuchet MS"/>
                          <a:cs typeface="Trebuchet MS"/>
                        </a:rPr>
                        <a:t>6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8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dirty="0" sz="900" spc="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95">
                          <a:latin typeface="Trebuchet MS"/>
                          <a:cs typeface="Trebuchet MS"/>
                        </a:rPr>
                        <a:t>SCRAPING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0"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90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75">
                          <a:latin typeface="Trebuchet MS"/>
                          <a:cs typeface="Trebuchet MS"/>
                        </a:rPr>
                        <a:t>expert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5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dirty="0" sz="900" spc="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05">
                          <a:latin typeface="Trebuchet MS"/>
                          <a:cs typeface="Trebuchet MS"/>
                        </a:rPr>
                        <a:t>AWS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5">
                          <a:latin typeface="Trebuchet MS"/>
                          <a:cs typeface="Trebuchet MS"/>
                        </a:rPr>
                        <a:t>$20K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algn="r" marR="1257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60" b="1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dirty="0" sz="900" spc="14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25" b="1">
                          <a:latin typeface="Trebuchet MS"/>
                          <a:cs typeface="Trebuchet MS"/>
                        </a:rPr>
                        <a:t>7-</a:t>
                      </a:r>
                      <a:r>
                        <a:rPr dirty="0" sz="900" spc="40" b="1">
                          <a:latin typeface="Trebuchet MS"/>
                          <a:cs typeface="Trebuchet MS"/>
                        </a:rPr>
                        <a:t>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Trebuchet MS"/>
                          <a:cs typeface="Trebuchet MS"/>
                        </a:rPr>
                        <a:t>Full</a:t>
                      </a:r>
                      <a:r>
                        <a:rPr dirty="0" sz="900" spc="2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90">
                          <a:latin typeface="Trebuchet MS"/>
                          <a:cs typeface="Trebuchet MS"/>
                        </a:rPr>
                        <a:t>launch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5">
                          <a:latin typeface="Trebuchet MS"/>
                          <a:cs typeface="Trebuchet MS"/>
                        </a:rPr>
                        <a:t>Sales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5">
                          <a:latin typeface="Trebuchet MS"/>
                          <a:cs typeface="Trebuchet MS"/>
                        </a:rPr>
                        <a:t>Servers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105">
                          <a:latin typeface="Trebuchet MS"/>
                          <a:cs typeface="Trebuchet MS"/>
                        </a:rPr>
                        <a:t>$30K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433070" marR="125095" indent="-307975">
                        <a:lnSpc>
                          <a:spcPts val="1019"/>
                        </a:lnSpc>
                        <a:spcBef>
                          <a:spcPts val="655"/>
                        </a:spcBef>
                      </a:pPr>
                      <a:r>
                        <a:rPr dirty="0" sz="900" spc="160" b="1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dirty="0" sz="900" spc="13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90" b="1">
                          <a:latin typeface="Trebuchet MS"/>
                          <a:cs typeface="Trebuchet MS"/>
                        </a:rPr>
                        <a:t>10- </a:t>
                      </a:r>
                      <a:r>
                        <a:rPr dirty="0" sz="900" spc="95" b="1">
                          <a:latin typeface="Trebuchet MS"/>
                          <a:cs typeface="Trebuchet MS"/>
                        </a:rPr>
                        <a:t>12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318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85">
                          <a:latin typeface="Trebuchet MS"/>
                          <a:cs typeface="Trebuchet MS"/>
                        </a:rPr>
                        <a:t>Build </a:t>
                      </a:r>
                      <a:r>
                        <a:rPr dirty="0" sz="900" spc="80"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dirty="0" sz="9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1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90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100">
                          <a:latin typeface="Trebuchet MS"/>
                          <a:cs typeface="Trebuchet MS"/>
                        </a:rPr>
                        <a:t>launch</a:t>
                      </a:r>
                      <a:r>
                        <a:rPr dirty="0" sz="900" spc="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55">
                          <a:latin typeface="Trebuchet MS"/>
                          <a:cs typeface="Trebuchet MS"/>
                        </a:rPr>
                        <a:t>website.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45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95">
                          <a:latin typeface="Trebuchet MS"/>
                          <a:cs typeface="Trebuchet MS"/>
                        </a:rPr>
                        <a:t>Cloud</a:t>
                      </a:r>
                      <a:r>
                        <a:rPr dirty="0" sz="9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 spc="85">
                          <a:latin typeface="Trebuchet MS"/>
                          <a:cs typeface="Trebuchet MS"/>
                        </a:rPr>
                        <a:t>serv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900" spc="90">
                          <a:latin typeface="Trebuchet MS"/>
                          <a:cs typeface="Trebuchet MS"/>
                        </a:rPr>
                        <a:t>10k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4"/>
              <a:t>Venture</a:t>
            </a:r>
            <a:r>
              <a:rPr dirty="0" spc="125"/>
              <a:t> </a:t>
            </a:r>
            <a:r>
              <a:rPr dirty="0" spc="190"/>
              <a:t>Team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811" y="1429424"/>
            <a:ext cx="976203" cy="97620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7111" y="2479159"/>
            <a:ext cx="2719070" cy="16040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spc="140" b="1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dirty="0" sz="1150" spc="40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50" b="1">
                <a:solidFill>
                  <a:srgbClr val="BF0000"/>
                </a:solidFill>
                <a:latin typeface="Trebuchet MS"/>
                <a:cs typeface="Trebuchet MS"/>
              </a:rPr>
              <a:t>GOKUL</a:t>
            </a:r>
            <a:r>
              <a:rPr dirty="0" sz="1150" spc="20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40" b="1">
                <a:solidFill>
                  <a:srgbClr val="BF0000"/>
                </a:solidFill>
                <a:latin typeface="Trebuchet MS"/>
                <a:cs typeface="Trebuchet MS"/>
              </a:rPr>
              <a:t>SIVA</a:t>
            </a:r>
            <a:endParaRPr sz="1150">
              <a:latin typeface="Trebuchet MS"/>
              <a:cs typeface="Trebuchet MS"/>
            </a:endParaRPr>
          </a:p>
          <a:p>
            <a:pPr marL="12700" marR="334645">
              <a:lnSpc>
                <a:spcPts val="1280"/>
              </a:lnSpc>
              <a:spcBef>
                <a:spcPts val="345"/>
              </a:spcBef>
            </a:pPr>
            <a:r>
              <a:rPr dirty="0" sz="1150" spc="105" b="1">
                <a:latin typeface="Trebuchet MS"/>
                <a:cs typeface="Trebuchet MS"/>
              </a:rPr>
              <a:t>University/College:</a:t>
            </a:r>
            <a:r>
              <a:rPr dirty="0" sz="1150" spc="110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Sri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Sairam </a:t>
            </a:r>
            <a:r>
              <a:rPr dirty="0" sz="1150" spc="60">
                <a:latin typeface="Trebuchet MS"/>
                <a:cs typeface="Trebuchet MS"/>
              </a:rPr>
              <a:t>Engineering</a:t>
            </a:r>
            <a:r>
              <a:rPr dirty="0" sz="1150" spc="4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College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spc="100" b="1">
                <a:latin typeface="Trebuchet MS"/>
                <a:cs typeface="Trebuchet MS"/>
              </a:rPr>
              <a:t>Major:</a:t>
            </a:r>
            <a:r>
              <a:rPr dirty="0" sz="1150" spc="100">
                <a:latin typeface="Trebuchet MS"/>
                <a:cs typeface="Trebuchet MS"/>
              </a:rPr>
              <a:t>CSE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135" b="1">
                <a:latin typeface="Trebuchet MS"/>
                <a:cs typeface="Trebuchet MS"/>
              </a:rPr>
              <a:t>Key</a:t>
            </a:r>
            <a:r>
              <a:rPr dirty="0" sz="1150" spc="175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Skills:</a:t>
            </a:r>
            <a:r>
              <a:rPr dirty="0" sz="1150" spc="150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Frontend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-10">
                <a:latin typeface="Trebuchet MS"/>
                <a:cs typeface="Trebuchet MS"/>
              </a:rPr>
              <a:t>dev,AI/ML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150" spc="114" b="1">
                <a:latin typeface="Trebuchet MS"/>
                <a:cs typeface="Trebuchet MS"/>
              </a:rPr>
              <a:t>Role</a:t>
            </a:r>
            <a:r>
              <a:rPr dirty="0" sz="1150" spc="45" b="1">
                <a:latin typeface="Trebuchet MS"/>
                <a:cs typeface="Trebuchet MS"/>
              </a:rPr>
              <a:t> </a:t>
            </a:r>
            <a:r>
              <a:rPr dirty="0" sz="1150" spc="90" b="1">
                <a:latin typeface="Trebuchet MS"/>
                <a:cs typeface="Trebuchet MS"/>
              </a:rPr>
              <a:t>in</a:t>
            </a:r>
            <a:r>
              <a:rPr dirty="0" sz="1150" spc="75" b="1">
                <a:latin typeface="Trebuchet MS"/>
                <a:cs typeface="Trebuchet MS"/>
              </a:rPr>
              <a:t> </a:t>
            </a:r>
            <a:r>
              <a:rPr dirty="0" sz="1150" spc="125" b="1">
                <a:latin typeface="Trebuchet MS"/>
                <a:cs typeface="Trebuchet MS"/>
              </a:rPr>
              <a:t>the</a:t>
            </a:r>
            <a:r>
              <a:rPr dirty="0" sz="1150" spc="45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Venture:</a:t>
            </a:r>
            <a:r>
              <a:rPr dirty="0" sz="1150" spc="55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AI</a:t>
            </a:r>
            <a:r>
              <a:rPr dirty="0" sz="1150" spc="4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dev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50" spc="70">
                <a:latin typeface="Trebuchet MS"/>
                <a:cs typeface="Trebuchet MS"/>
              </a:rPr>
              <a:t>Keen</a:t>
            </a:r>
            <a:r>
              <a:rPr dirty="0" sz="1150" spc="7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on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continuing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with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the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35">
                <a:latin typeface="Trebuchet MS"/>
                <a:cs typeface="Trebuchet MS"/>
              </a:rPr>
              <a:t>venture: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135" b="1">
                <a:latin typeface="Trebuchet MS"/>
                <a:cs typeface="Trebuchet MS"/>
              </a:rPr>
              <a:t>No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2828" y="1429424"/>
            <a:ext cx="976203" cy="97620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670127" y="2479159"/>
            <a:ext cx="3052445" cy="16040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spc="140" b="1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dirty="0" sz="1150" spc="35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40" b="1">
                <a:solidFill>
                  <a:srgbClr val="BF0000"/>
                </a:solidFill>
                <a:latin typeface="Trebuchet MS"/>
                <a:cs typeface="Trebuchet MS"/>
              </a:rPr>
              <a:t>Prasanth</a:t>
            </a:r>
            <a:r>
              <a:rPr dirty="0" sz="1150" spc="60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60" b="1">
                <a:solidFill>
                  <a:srgbClr val="BF0000"/>
                </a:solidFill>
                <a:latin typeface="Trebuchet MS"/>
                <a:cs typeface="Trebuchet MS"/>
              </a:rPr>
              <a:t>Babu</a:t>
            </a:r>
            <a:r>
              <a:rPr dirty="0" sz="1150" spc="60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65" b="1">
                <a:solidFill>
                  <a:srgbClr val="BF0000"/>
                </a:solidFill>
                <a:latin typeface="Trebuchet MS"/>
                <a:cs typeface="Trebuchet MS"/>
              </a:rPr>
              <a:t>A</a:t>
            </a:r>
            <a:r>
              <a:rPr dirty="0" sz="1150" spc="55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25" b="1">
                <a:solidFill>
                  <a:srgbClr val="BF0000"/>
                </a:solidFill>
                <a:latin typeface="Trebuchet MS"/>
                <a:cs typeface="Trebuchet MS"/>
              </a:rPr>
              <a:t>K</a:t>
            </a:r>
            <a:endParaRPr sz="1150">
              <a:latin typeface="Trebuchet MS"/>
              <a:cs typeface="Trebuchet MS"/>
            </a:endParaRPr>
          </a:p>
          <a:p>
            <a:pPr marL="12700" marR="668020">
              <a:lnSpc>
                <a:spcPts val="1280"/>
              </a:lnSpc>
              <a:spcBef>
                <a:spcPts val="345"/>
              </a:spcBef>
            </a:pPr>
            <a:r>
              <a:rPr dirty="0" sz="1150" spc="105" b="1">
                <a:latin typeface="Trebuchet MS"/>
                <a:cs typeface="Trebuchet MS"/>
              </a:rPr>
              <a:t>University/College:</a:t>
            </a:r>
            <a:r>
              <a:rPr dirty="0" sz="1150" spc="110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Sri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Sairam </a:t>
            </a:r>
            <a:r>
              <a:rPr dirty="0" sz="1150" spc="60">
                <a:latin typeface="Trebuchet MS"/>
                <a:cs typeface="Trebuchet MS"/>
              </a:rPr>
              <a:t>Engineering</a:t>
            </a:r>
            <a:r>
              <a:rPr dirty="0" sz="1150" spc="4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College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spc="100" b="1">
                <a:latin typeface="Trebuchet MS"/>
                <a:cs typeface="Trebuchet MS"/>
              </a:rPr>
              <a:t>Major:</a:t>
            </a:r>
            <a:r>
              <a:rPr dirty="0" sz="1150" spc="100">
                <a:latin typeface="Trebuchet MS"/>
                <a:cs typeface="Trebuchet MS"/>
              </a:rPr>
              <a:t>CSE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135" b="1">
                <a:latin typeface="Trebuchet MS"/>
                <a:cs typeface="Trebuchet MS"/>
              </a:rPr>
              <a:t>Key</a:t>
            </a:r>
            <a:r>
              <a:rPr dirty="0" sz="1150" spc="175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Skills:</a:t>
            </a:r>
            <a:r>
              <a:rPr dirty="0" sz="1150" spc="150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Frontend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dev</a:t>
            </a:r>
            <a:endParaRPr sz="1150">
              <a:latin typeface="Trebuchet MS"/>
              <a:cs typeface="Trebuchet MS"/>
            </a:endParaRPr>
          </a:p>
          <a:p>
            <a:pPr marL="12700" marR="5080">
              <a:lnSpc>
                <a:spcPts val="1600"/>
              </a:lnSpc>
              <a:spcBef>
                <a:spcPts val="25"/>
              </a:spcBef>
            </a:pPr>
            <a:r>
              <a:rPr dirty="0" sz="1150" spc="114" b="1">
                <a:latin typeface="Trebuchet MS"/>
                <a:cs typeface="Trebuchet MS"/>
              </a:rPr>
              <a:t>Role</a:t>
            </a:r>
            <a:r>
              <a:rPr dirty="0" sz="1150" spc="30" b="1">
                <a:latin typeface="Trebuchet MS"/>
                <a:cs typeface="Trebuchet MS"/>
              </a:rPr>
              <a:t> </a:t>
            </a:r>
            <a:r>
              <a:rPr dirty="0" sz="1150" spc="90" b="1">
                <a:latin typeface="Trebuchet MS"/>
                <a:cs typeface="Trebuchet MS"/>
              </a:rPr>
              <a:t>in</a:t>
            </a:r>
            <a:r>
              <a:rPr dirty="0" sz="1150" spc="55" b="1">
                <a:latin typeface="Trebuchet MS"/>
                <a:cs typeface="Trebuchet MS"/>
              </a:rPr>
              <a:t> </a:t>
            </a:r>
            <a:r>
              <a:rPr dirty="0" sz="1150" spc="125" b="1">
                <a:latin typeface="Trebuchet MS"/>
                <a:cs typeface="Trebuchet MS"/>
              </a:rPr>
              <a:t>the</a:t>
            </a:r>
            <a:r>
              <a:rPr dirty="0" sz="1150" spc="30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Venture:</a:t>
            </a:r>
            <a:r>
              <a:rPr dirty="0" sz="1150" spc="40" b="1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Web</a:t>
            </a:r>
            <a:r>
              <a:rPr dirty="0" sz="1150" spc="20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development </a:t>
            </a:r>
            <a:r>
              <a:rPr dirty="0" sz="1150" spc="70">
                <a:latin typeface="Trebuchet MS"/>
                <a:cs typeface="Trebuchet MS"/>
              </a:rPr>
              <a:t>Keen</a:t>
            </a:r>
            <a:r>
              <a:rPr dirty="0" sz="1150" spc="7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on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continuing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with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the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35">
                <a:latin typeface="Trebuchet MS"/>
                <a:cs typeface="Trebuchet MS"/>
              </a:rPr>
              <a:t>venture: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135" b="1">
                <a:latin typeface="Trebuchet MS"/>
                <a:cs typeface="Trebuchet MS"/>
              </a:rPr>
              <a:t>No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381" y="1429424"/>
            <a:ext cx="976203" cy="97620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956680" y="2479159"/>
            <a:ext cx="3258820" cy="16040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spc="140" b="1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dirty="0" sz="1150" spc="45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204" b="1">
                <a:solidFill>
                  <a:srgbClr val="BF0000"/>
                </a:solidFill>
                <a:latin typeface="Trebuchet MS"/>
                <a:cs typeface="Trebuchet MS"/>
              </a:rPr>
              <a:t>MOHAMMED</a:t>
            </a:r>
            <a:r>
              <a:rPr dirty="0" sz="1150" spc="65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65" b="1">
                <a:solidFill>
                  <a:srgbClr val="BF0000"/>
                </a:solidFill>
                <a:latin typeface="Trebuchet MS"/>
                <a:cs typeface="Trebuchet MS"/>
              </a:rPr>
              <a:t>ZUBAIR</a:t>
            </a:r>
            <a:r>
              <a:rPr dirty="0" sz="1150" spc="70" b="1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dirty="0" sz="1150" spc="130" b="1">
                <a:solidFill>
                  <a:srgbClr val="BF0000"/>
                </a:solidFill>
                <a:latin typeface="Trebuchet MS"/>
                <a:cs typeface="Trebuchet MS"/>
              </a:rPr>
              <a:t>R</a:t>
            </a:r>
            <a:endParaRPr sz="1150">
              <a:latin typeface="Trebuchet MS"/>
              <a:cs typeface="Trebuchet MS"/>
            </a:endParaRPr>
          </a:p>
          <a:p>
            <a:pPr marL="12700" marR="874394">
              <a:lnSpc>
                <a:spcPts val="1280"/>
              </a:lnSpc>
              <a:spcBef>
                <a:spcPts val="345"/>
              </a:spcBef>
            </a:pPr>
            <a:r>
              <a:rPr dirty="0" sz="1150" spc="105" b="1">
                <a:latin typeface="Trebuchet MS"/>
                <a:cs typeface="Trebuchet MS"/>
              </a:rPr>
              <a:t>University/College:</a:t>
            </a:r>
            <a:r>
              <a:rPr dirty="0" sz="1150" spc="110" b="1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Sri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Sairam </a:t>
            </a:r>
            <a:r>
              <a:rPr dirty="0" sz="1150" spc="60">
                <a:latin typeface="Trebuchet MS"/>
                <a:cs typeface="Trebuchet MS"/>
              </a:rPr>
              <a:t>Engineering</a:t>
            </a:r>
            <a:r>
              <a:rPr dirty="0" sz="1150" spc="45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College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spc="100" b="1">
                <a:latin typeface="Trebuchet MS"/>
                <a:cs typeface="Trebuchet MS"/>
              </a:rPr>
              <a:t>Major:</a:t>
            </a:r>
            <a:r>
              <a:rPr dirty="0" sz="1150" spc="100">
                <a:latin typeface="Trebuchet MS"/>
                <a:cs typeface="Trebuchet MS"/>
              </a:rPr>
              <a:t>CSE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135" b="1">
                <a:latin typeface="Trebuchet MS"/>
                <a:cs typeface="Trebuchet MS"/>
              </a:rPr>
              <a:t>Key</a:t>
            </a:r>
            <a:r>
              <a:rPr dirty="0" sz="1150" spc="60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Skills:</a:t>
            </a:r>
            <a:r>
              <a:rPr dirty="0" sz="1150" spc="30" b="1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Python,</a:t>
            </a:r>
            <a:r>
              <a:rPr dirty="0" sz="1150" spc="65">
                <a:latin typeface="Trebuchet MS"/>
                <a:cs typeface="Trebuchet MS"/>
              </a:rPr>
              <a:t> </a:t>
            </a:r>
            <a:r>
              <a:rPr dirty="0" sz="1150" spc="45">
                <a:latin typeface="Trebuchet MS"/>
                <a:cs typeface="Trebuchet MS"/>
              </a:rPr>
              <a:t>BeautifulSoup</a:t>
            </a:r>
            <a:endParaRPr sz="1150">
              <a:latin typeface="Trebuchet MS"/>
              <a:cs typeface="Trebuchet MS"/>
            </a:endParaRPr>
          </a:p>
          <a:p>
            <a:pPr marL="12700" marR="5080">
              <a:lnSpc>
                <a:spcPts val="1600"/>
              </a:lnSpc>
              <a:spcBef>
                <a:spcPts val="25"/>
              </a:spcBef>
            </a:pPr>
            <a:r>
              <a:rPr dirty="0" sz="1150" spc="114" b="1">
                <a:latin typeface="Trebuchet MS"/>
                <a:cs typeface="Trebuchet MS"/>
              </a:rPr>
              <a:t>Role</a:t>
            </a:r>
            <a:r>
              <a:rPr dirty="0" sz="1150" spc="30" b="1">
                <a:latin typeface="Trebuchet MS"/>
                <a:cs typeface="Trebuchet MS"/>
              </a:rPr>
              <a:t> </a:t>
            </a:r>
            <a:r>
              <a:rPr dirty="0" sz="1150" spc="90" b="1">
                <a:latin typeface="Trebuchet MS"/>
                <a:cs typeface="Trebuchet MS"/>
              </a:rPr>
              <a:t>in</a:t>
            </a:r>
            <a:r>
              <a:rPr dirty="0" sz="1150" spc="60" b="1">
                <a:latin typeface="Trebuchet MS"/>
                <a:cs typeface="Trebuchet MS"/>
              </a:rPr>
              <a:t> </a:t>
            </a:r>
            <a:r>
              <a:rPr dirty="0" sz="1150" spc="125" b="1">
                <a:latin typeface="Trebuchet MS"/>
                <a:cs typeface="Trebuchet MS"/>
              </a:rPr>
              <a:t>the</a:t>
            </a:r>
            <a:r>
              <a:rPr dirty="0" sz="1150" spc="30" b="1">
                <a:latin typeface="Trebuchet MS"/>
                <a:cs typeface="Trebuchet MS"/>
              </a:rPr>
              <a:t> </a:t>
            </a:r>
            <a:r>
              <a:rPr dirty="0" sz="1150" spc="105" b="1">
                <a:latin typeface="Trebuchet MS"/>
                <a:cs typeface="Trebuchet MS"/>
              </a:rPr>
              <a:t>Venture:</a:t>
            </a:r>
            <a:r>
              <a:rPr dirty="0" sz="1150" spc="40" b="1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Scrapy,</a:t>
            </a:r>
            <a:r>
              <a:rPr dirty="0" sz="1150" spc="70">
                <a:latin typeface="Trebuchet MS"/>
                <a:cs typeface="Trebuchet MS"/>
              </a:rPr>
              <a:t> </a:t>
            </a:r>
            <a:r>
              <a:rPr dirty="0" sz="1150" spc="45">
                <a:latin typeface="Trebuchet MS"/>
                <a:cs typeface="Trebuchet MS"/>
              </a:rPr>
              <a:t>BeautifulSOu </a:t>
            </a:r>
            <a:r>
              <a:rPr dirty="0" sz="1150" spc="70">
                <a:latin typeface="Trebuchet MS"/>
                <a:cs typeface="Trebuchet MS"/>
              </a:rPr>
              <a:t>Keen</a:t>
            </a:r>
            <a:r>
              <a:rPr dirty="0" sz="1150" spc="7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on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continuing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with</a:t>
            </a:r>
            <a:r>
              <a:rPr dirty="0" sz="1150" spc="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the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35">
                <a:latin typeface="Trebuchet MS"/>
                <a:cs typeface="Trebuchet MS"/>
              </a:rPr>
              <a:t>venture: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135" b="1">
                <a:latin typeface="Trebuchet MS"/>
                <a:cs typeface="Trebuchet MS"/>
              </a:rPr>
              <a:t>No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29811" y="4667167"/>
            <a:ext cx="9306560" cy="1220470"/>
          </a:xfrm>
          <a:custGeom>
            <a:avLst/>
            <a:gdLst/>
            <a:ahLst/>
            <a:cxnLst/>
            <a:rect l="l" t="t" r="r" b="b"/>
            <a:pathLst>
              <a:path w="9306560" h="1220470">
                <a:moveTo>
                  <a:pt x="9306476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9306476" y="0"/>
                </a:lnTo>
                <a:lnTo>
                  <a:pt x="9306476" y="1220254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90132" y="4931057"/>
            <a:ext cx="1607185" cy="400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ts val="1455"/>
              </a:lnSpc>
              <a:spcBef>
                <a:spcPts val="130"/>
              </a:spcBef>
            </a:pPr>
            <a:r>
              <a:rPr dirty="0" sz="1250" spc="135" b="1">
                <a:solidFill>
                  <a:srgbClr val="FFFFFF"/>
                </a:solidFill>
                <a:latin typeface="Trebuchet MS"/>
                <a:cs typeface="Trebuchet MS"/>
              </a:rPr>
              <a:t>Current</a:t>
            </a:r>
            <a:r>
              <a:rPr dirty="0" sz="1250" spc="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55" b="1">
                <a:solidFill>
                  <a:srgbClr val="FFFFFF"/>
                </a:solidFill>
                <a:latin typeface="Trebuchet MS"/>
                <a:cs typeface="Trebuchet MS"/>
              </a:rPr>
              <a:t>Mentors: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ts val="1455"/>
              </a:lnSpc>
            </a:pPr>
            <a:r>
              <a:rPr dirty="0" sz="1250" spc="70">
                <a:solidFill>
                  <a:srgbClr val="FFFFFF"/>
                </a:solidFill>
                <a:latin typeface="Trebuchet MS"/>
                <a:cs typeface="Trebuchet MS"/>
              </a:rPr>
              <a:t>Mrs.</a:t>
            </a:r>
            <a:r>
              <a:rPr dirty="0" sz="12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80">
                <a:solidFill>
                  <a:srgbClr val="FFFFFF"/>
                </a:solidFill>
                <a:latin typeface="Trebuchet MS"/>
                <a:cs typeface="Trebuchet MS"/>
              </a:rPr>
              <a:t>S.</a:t>
            </a:r>
            <a:r>
              <a:rPr dirty="0" sz="12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55">
                <a:solidFill>
                  <a:srgbClr val="FFFFFF"/>
                </a:solidFill>
                <a:latin typeface="Trebuchet MS"/>
                <a:cs typeface="Trebuchet MS"/>
              </a:rPr>
              <a:t>Lalitha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374914" y="4911218"/>
            <a:ext cx="16510" cy="732155"/>
          </a:xfrm>
          <a:custGeom>
            <a:avLst/>
            <a:gdLst/>
            <a:ahLst/>
            <a:cxnLst/>
            <a:rect l="l" t="t" r="r" b="b"/>
            <a:pathLst>
              <a:path w="16510" h="732154">
                <a:moveTo>
                  <a:pt x="16270" y="732152"/>
                </a:moveTo>
                <a:lnTo>
                  <a:pt x="0" y="732152"/>
                </a:lnTo>
                <a:lnTo>
                  <a:pt x="0" y="0"/>
                </a:lnTo>
                <a:lnTo>
                  <a:pt x="16270" y="0"/>
                </a:lnTo>
                <a:lnTo>
                  <a:pt x="16270" y="7321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651378" y="4931057"/>
            <a:ext cx="3703954" cy="400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ts val="1455"/>
              </a:lnSpc>
              <a:spcBef>
                <a:spcPts val="130"/>
              </a:spcBef>
            </a:pPr>
            <a:r>
              <a:rPr dirty="0" sz="1250" spc="180" b="1">
                <a:solidFill>
                  <a:srgbClr val="FFFFFF"/>
                </a:solidFill>
                <a:latin typeface="Trebuchet MS"/>
                <a:cs typeface="Trebuchet MS"/>
              </a:rPr>
              <a:t>Mentors</a:t>
            </a:r>
            <a:r>
              <a:rPr dirty="0" sz="1250" spc="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85" b="1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dirty="0" sz="1250" spc="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14" b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250" spc="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65" b="1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250" spc="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45" b="1">
                <a:solidFill>
                  <a:srgbClr val="FFFFFF"/>
                </a:solidFill>
                <a:latin typeface="Trebuchet MS"/>
                <a:cs typeface="Trebuchet MS"/>
              </a:rPr>
              <a:t>Areas: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ts val="1455"/>
              </a:lnSpc>
            </a:pPr>
            <a:r>
              <a:rPr dirty="0" sz="1250" spc="85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1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FFFFFF"/>
                </a:solidFill>
                <a:latin typeface="Trebuchet MS"/>
                <a:cs typeface="Trebuchet MS"/>
              </a:rPr>
              <a:t>tech,</a:t>
            </a:r>
            <a:r>
              <a:rPr dirty="0" sz="12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75">
                <a:solidFill>
                  <a:srgbClr val="FFFFFF"/>
                </a:solidFill>
                <a:latin typeface="Trebuchet MS"/>
                <a:cs typeface="Trebuchet MS"/>
              </a:rPr>
              <a:t>scaling,</a:t>
            </a:r>
            <a:r>
              <a:rPr dirty="0" sz="12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85">
                <a:solidFill>
                  <a:srgbClr val="FFFFFF"/>
                </a:solidFill>
                <a:latin typeface="Trebuchet MS"/>
                <a:cs typeface="Trebuchet MS"/>
              </a:rPr>
              <a:t>funding,</a:t>
            </a:r>
            <a:r>
              <a:rPr dirty="0" sz="12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55">
                <a:solidFill>
                  <a:srgbClr val="FFFFFF"/>
                </a:solidFill>
                <a:latin typeface="Trebuchet MS"/>
                <a:cs typeface="Trebuchet MS"/>
              </a:rPr>
              <a:t>ethics,</a:t>
            </a:r>
            <a:r>
              <a:rPr dirty="0" sz="12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95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dirty="0" sz="12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8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9988" y="1921593"/>
            <a:ext cx="3571875" cy="3734435"/>
          </a:xfrm>
          <a:custGeom>
            <a:avLst/>
            <a:gdLst/>
            <a:ahLst/>
            <a:cxnLst/>
            <a:rect l="l" t="t" r="r" b="b"/>
            <a:pathLst>
              <a:path w="3571875" h="3734435">
                <a:moveTo>
                  <a:pt x="0" y="0"/>
                </a:moveTo>
                <a:lnTo>
                  <a:pt x="3571279" y="0"/>
                </a:lnTo>
                <a:lnTo>
                  <a:pt x="3571279" y="3733979"/>
                </a:lnTo>
                <a:lnTo>
                  <a:pt x="0" y="3733979"/>
                </a:lnTo>
                <a:lnTo>
                  <a:pt x="0" y="0"/>
                </a:lnTo>
                <a:close/>
              </a:path>
            </a:pathLst>
          </a:custGeom>
          <a:ln w="8135">
            <a:solidFill>
              <a:srgbClr val="B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24056" y="1925661"/>
            <a:ext cx="3563620" cy="31750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3365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265"/>
              </a:spcBef>
            </a:pPr>
            <a:r>
              <a:rPr dirty="0" sz="1400" spc="235" b="1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4056" y="2344117"/>
            <a:ext cx="3563620" cy="1974850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9539" marR="224790">
              <a:lnSpc>
                <a:spcPct val="90500"/>
              </a:lnSpc>
              <a:spcBef>
                <a:spcPts val="234"/>
              </a:spcBef>
            </a:pPr>
            <a:r>
              <a:rPr dirty="0" sz="1150" spc="70">
                <a:latin typeface="Trebuchet MS"/>
                <a:cs typeface="Trebuchet MS"/>
              </a:rPr>
              <a:t>At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ScrapeAI,</a:t>
            </a:r>
            <a:r>
              <a:rPr dirty="0" sz="1150" spc="204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we're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revolutionizing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data </a:t>
            </a:r>
            <a:r>
              <a:rPr dirty="0" sz="1150" spc="105">
                <a:latin typeface="Trebuchet MS"/>
                <a:cs typeface="Trebuchet MS"/>
              </a:rPr>
              <a:t>extraction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with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intelligent</a:t>
            </a:r>
            <a:r>
              <a:rPr dirty="0" sz="1150" spc="19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web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scraping </a:t>
            </a:r>
            <a:r>
              <a:rPr dirty="0" sz="1150" spc="100">
                <a:latin typeface="Trebuchet MS"/>
                <a:cs typeface="Trebuchet MS"/>
              </a:rPr>
              <a:t>solutions.</a:t>
            </a:r>
            <a:r>
              <a:rPr dirty="0" sz="1150" spc="20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Our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AI-</a:t>
            </a:r>
            <a:r>
              <a:rPr dirty="0" sz="1150" spc="120">
                <a:latin typeface="Trebuchet MS"/>
                <a:cs typeface="Trebuchet MS"/>
              </a:rPr>
              <a:t>powered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platform</a:t>
            </a:r>
            <a:endParaRPr sz="1150">
              <a:latin typeface="Trebuchet MS"/>
              <a:cs typeface="Trebuchet MS"/>
            </a:endParaRPr>
          </a:p>
          <a:p>
            <a:pPr marL="129539" marR="615950">
              <a:lnSpc>
                <a:spcPts val="1280"/>
              </a:lnSpc>
              <a:spcBef>
                <a:spcPts val="25"/>
              </a:spcBef>
            </a:pPr>
            <a:r>
              <a:rPr dirty="0" sz="1150" spc="140">
                <a:latin typeface="Trebuchet MS"/>
                <a:cs typeface="Trebuchet MS"/>
              </a:rPr>
              <a:t>automates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data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collection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with </a:t>
            </a:r>
            <a:r>
              <a:rPr dirty="0" sz="1150" spc="135">
                <a:latin typeface="Trebuchet MS"/>
                <a:cs typeface="Trebuchet MS"/>
              </a:rPr>
              <a:t>unmatched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accuracy,</a:t>
            </a:r>
            <a:r>
              <a:rPr dirty="0" sz="1150" spc="20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transforming unstructured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web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content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into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175"/>
              </a:lnSpc>
            </a:pPr>
            <a:r>
              <a:rPr dirty="0" sz="1150" spc="105">
                <a:latin typeface="Trebuchet MS"/>
                <a:cs typeface="Trebuchet MS"/>
              </a:rPr>
              <a:t>actionable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business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insights.</a:t>
            </a:r>
            <a:r>
              <a:rPr dirty="0" sz="1150" spc="204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Currently</a:t>
            </a:r>
            <a:endParaRPr sz="1150">
              <a:latin typeface="Trebuchet MS"/>
              <a:cs typeface="Trebuchet MS"/>
            </a:endParaRPr>
          </a:p>
          <a:p>
            <a:pPr marL="129539" marR="178435">
              <a:lnSpc>
                <a:spcPts val="1280"/>
              </a:lnSpc>
              <a:spcBef>
                <a:spcPts val="45"/>
              </a:spcBef>
            </a:pPr>
            <a:r>
              <a:rPr dirty="0" sz="1150" spc="75">
                <a:latin typeface="Trebuchet MS"/>
                <a:cs typeface="Trebuchet MS"/>
              </a:rPr>
              <a:t>in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development,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we're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building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adaptive </a:t>
            </a:r>
            <a:r>
              <a:rPr dirty="0" sz="1150" spc="120">
                <a:latin typeface="Trebuchet MS"/>
                <a:cs typeface="Trebuchet MS"/>
              </a:rPr>
              <a:t>scraping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tools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that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learn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and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evolve,</a:t>
            </a:r>
            <a:endParaRPr sz="1150">
              <a:latin typeface="Trebuchet MS"/>
              <a:cs typeface="Trebuchet MS"/>
            </a:endParaRPr>
          </a:p>
          <a:p>
            <a:pPr marL="129539" marR="387350">
              <a:lnSpc>
                <a:spcPts val="1280"/>
              </a:lnSpc>
            </a:pPr>
            <a:r>
              <a:rPr dirty="0" sz="1150" spc="110">
                <a:latin typeface="Trebuchet MS"/>
                <a:cs typeface="Trebuchet MS"/>
              </a:rPr>
              <a:t>helping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enterprises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harness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the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30">
                <a:latin typeface="Trebuchet MS"/>
                <a:cs typeface="Trebuchet MS"/>
              </a:rPr>
              <a:t>web's </a:t>
            </a:r>
            <a:r>
              <a:rPr dirty="0" sz="1150" spc="95">
                <a:latin typeface="Trebuchet MS"/>
                <a:cs typeface="Trebuchet MS"/>
              </a:rPr>
              <a:t>potential</a:t>
            </a:r>
            <a:r>
              <a:rPr dirty="0" sz="1150" spc="19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while</a:t>
            </a:r>
            <a:r>
              <a:rPr dirty="0" sz="1150" spc="185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maintaining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strict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255"/>
              </a:lnSpc>
            </a:pPr>
            <a:r>
              <a:rPr dirty="0" sz="1150" spc="90">
                <a:latin typeface="Trebuchet MS"/>
                <a:cs typeface="Trebuchet MS"/>
              </a:rPr>
              <a:t>ethical</a:t>
            </a:r>
            <a:r>
              <a:rPr dirty="0" sz="1150" spc="18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standards.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549224" y="1465438"/>
            <a:ext cx="335280" cy="335280"/>
            <a:chOff x="5549224" y="1465438"/>
            <a:chExt cx="335280" cy="33528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7437" y="1465438"/>
              <a:ext cx="216510" cy="21608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549224" y="1478149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005" y="322011"/>
                  </a:moveTo>
                  <a:lnTo>
                    <a:pt x="118184" y="316264"/>
                  </a:lnTo>
                  <a:lnTo>
                    <a:pt x="79718" y="300042"/>
                  </a:lnTo>
                  <a:lnTo>
                    <a:pt x="47136" y="274875"/>
                  </a:lnTo>
                  <a:lnTo>
                    <a:pt x="21969" y="242293"/>
                  </a:lnTo>
                  <a:lnTo>
                    <a:pt x="5747" y="203826"/>
                  </a:lnTo>
                  <a:lnTo>
                    <a:pt x="0" y="161005"/>
                  </a:lnTo>
                  <a:lnTo>
                    <a:pt x="5747" y="118184"/>
                  </a:lnTo>
                  <a:lnTo>
                    <a:pt x="21969" y="79718"/>
                  </a:lnTo>
                  <a:lnTo>
                    <a:pt x="47136" y="47136"/>
                  </a:lnTo>
                  <a:lnTo>
                    <a:pt x="79718" y="21969"/>
                  </a:lnTo>
                  <a:lnTo>
                    <a:pt x="118184" y="5747"/>
                  </a:lnTo>
                  <a:lnTo>
                    <a:pt x="161005" y="0"/>
                  </a:lnTo>
                  <a:lnTo>
                    <a:pt x="181257" y="1244"/>
                  </a:lnTo>
                  <a:lnTo>
                    <a:pt x="200674" y="4872"/>
                  </a:lnTo>
                  <a:lnTo>
                    <a:pt x="219218" y="10724"/>
                  </a:lnTo>
                  <a:lnTo>
                    <a:pt x="236848" y="18642"/>
                  </a:lnTo>
                  <a:lnTo>
                    <a:pt x="227950" y="27540"/>
                  </a:lnTo>
                  <a:lnTo>
                    <a:pt x="229221" y="36014"/>
                  </a:lnTo>
                  <a:lnTo>
                    <a:pt x="230068" y="44488"/>
                  </a:lnTo>
                  <a:lnTo>
                    <a:pt x="214213" y="36325"/>
                  </a:lnTo>
                  <a:lnTo>
                    <a:pt x="197285" y="30347"/>
                  </a:lnTo>
                  <a:lnTo>
                    <a:pt x="179483" y="26673"/>
                  </a:lnTo>
                  <a:lnTo>
                    <a:pt x="161005" y="25421"/>
                  </a:lnTo>
                  <a:lnTo>
                    <a:pt x="118269" y="32363"/>
                  </a:lnTo>
                  <a:lnTo>
                    <a:pt x="81065" y="51671"/>
                  </a:lnTo>
                  <a:lnTo>
                    <a:pt x="51671" y="81065"/>
                  </a:lnTo>
                  <a:lnTo>
                    <a:pt x="32363" y="118269"/>
                  </a:lnTo>
                  <a:lnTo>
                    <a:pt x="25421" y="161005"/>
                  </a:lnTo>
                  <a:lnTo>
                    <a:pt x="32363" y="203741"/>
                  </a:lnTo>
                  <a:lnTo>
                    <a:pt x="51671" y="240946"/>
                  </a:lnTo>
                  <a:lnTo>
                    <a:pt x="81065" y="270340"/>
                  </a:lnTo>
                  <a:lnTo>
                    <a:pt x="118269" y="289647"/>
                  </a:lnTo>
                  <a:lnTo>
                    <a:pt x="161005" y="296589"/>
                  </a:lnTo>
                  <a:lnTo>
                    <a:pt x="203741" y="289647"/>
                  </a:lnTo>
                  <a:lnTo>
                    <a:pt x="240946" y="270340"/>
                  </a:lnTo>
                  <a:lnTo>
                    <a:pt x="270340" y="240946"/>
                  </a:lnTo>
                  <a:lnTo>
                    <a:pt x="289647" y="203741"/>
                  </a:lnTo>
                  <a:lnTo>
                    <a:pt x="296589" y="161005"/>
                  </a:lnTo>
                  <a:lnTo>
                    <a:pt x="295278" y="142349"/>
                  </a:lnTo>
                  <a:lnTo>
                    <a:pt x="291505" y="124567"/>
                  </a:lnTo>
                  <a:lnTo>
                    <a:pt x="285507" y="107738"/>
                  </a:lnTo>
                  <a:lnTo>
                    <a:pt x="277523" y="91942"/>
                  </a:lnTo>
                  <a:lnTo>
                    <a:pt x="286420" y="93213"/>
                  </a:lnTo>
                  <a:lnTo>
                    <a:pt x="294471" y="94061"/>
                  </a:lnTo>
                  <a:lnTo>
                    <a:pt x="299979" y="88129"/>
                  </a:lnTo>
                  <a:lnTo>
                    <a:pt x="302945" y="85587"/>
                  </a:lnTo>
                  <a:lnTo>
                    <a:pt x="311108" y="102972"/>
                  </a:lnTo>
                  <a:lnTo>
                    <a:pt x="317086" y="121389"/>
                  </a:lnTo>
                  <a:lnTo>
                    <a:pt x="320760" y="140760"/>
                  </a:lnTo>
                  <a:lnTo>
                    <a:pt x="322011" y="161005"/>
                  </a:lnTo>
                  <a:lnTo>
                    <a:pt x="316264" y="203826"/>
                  </a:lnTo>
                  <a:lnTo>
                    <a:pt x="300042" y="242293"/>
                  </a:lnTo>
                  <a:lnTo>
                    <a:pt x="274875" y="274875"/>
                  </a:lnTo>
                  <a:lnTo>
                    <a:pt x="242293" y="300042"/>
                  </a:lnTo>
                  <a:lnTo>
                    <a:pt x="203826" y="316264"/>
                  </a:lnTo>
                  <a:lnTo>
                    <a:pt x="161005" y="322011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542" y="1537467"/>
              <a:ext cx="203375" cy="2033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4666669" y="1498074"/>
            <a:ext cx="4717415" cy="9124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235" b="1">
                <a:solidFill>
                  <a:srgbClr val="F16629"/>
                </a:solidFill>
                <a:latin typeface="Trebuchet MS"/>
                <a:cs typeface="Trebuchet MS"/>
              </a:rPr>
              <a:t>Mission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1090"/>
              </a:spcBef>
            </a:pPr>
            <a:r>
              <a:rPr dirty="0" sz="1250" spc="160">
                <a:latin typeface="Trebuchet MS"/>
                <a:cs typeface="Trebuchet MS"/>
              </a:rPr>
              <a:t>Empower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25">
                <a:latin typeface="Trebuchet MS"/>
                <a:cs typeface="Trebuchet MS"/>
              </a:rPr>
              <a:t>data-</a:t>
            </a:r>
            <a:r>
              <a:rPr dirty="0" sz="1250" spc="135">
                <a:latin typeface="Trebuchet MS"/>
                <a:cs typeface="Trebuchet MS"/>
              </a:rPr>
              <a:t>driven</a:t>
            </a:r>
            <a:r>
              <a:rPr dirty="0" sz="1250" spc="175">
                <a:latin typeface="Trebuchet MS"/>
                <a:cs typeface="Trebuchet MS"/>
              </a:rPr>
              <a:t> </a:t>
            </a:r>
            <a:r>
              <a:rPr dirty="0" sz="1250" spc="150">
                <a:latin typeface="Trebuchet MS"/>
                <a:cs typeface="Trebuchet MS"/>
              </a:rPr>
              <a:t>decisions</a:t>
            </a:r>
            <a:r>
              <a:rPr dirty="0" sz="1250" spc="125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with</a:t>
            </a:r>
            <a:r>
              <a:rPr dirty="0" sz="1250" spc="175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AI-</a:t>
            </a:r>
            <a:r>
              <a:rPr dirty="0" sz="1250" spc="135">
                <a:latin typeface="Trebuchet MS"/>
                <a:cs typeface="Trebuchet MS"/>
              </a:rPr>
              <a:t>powered</a:t>
            </a:r>
            <a:r>
              <a:rPr dirty="0" sz="1250" spc="175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web </a:t>
            </a:r>
            <a:r>
              <a:rPr dirty="0" sz="1250" spc="140">
                <a:latin typeface="Trebuchet MS"/>
                <a:cs typeface="Trebuchet MS"/>
              </a:rPr>
              <a:t>scraping,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75">
                <a:latin typeface="Trebuchet MS"/>
                <a:cs typeface="Trebuchet MS"/>
              </a:rPr>
              <a:t>making </a:t>
            </a:r>
            <a:r>
              <a:rPr dirty="0" sz="1250" spc="125">
                <a:latin typeface="Trebuchet MS"/>
                <a:cs typeface="Trebuchet MS"/>
              </a:rPr>
              <a:t>information</a:t>
            </a:r>
            <a:r>
              <a:rPr dirty="0" sz="1250" spc="180">
                <a:latin typeface="Trebuchet MS"/>
                <a:cs typeface="Trebuchet MS"/>
              </a:rPr>
              <a:t> </a:t>
            </a:r>
            <a:r>
              <a:rPr dirty="0" sz="1250" spc="120">
                <a:latin typeface="Trebuchet MS"/>
                <a:cs typeface="Trebuchet MS"/>
              </a:rPr>
              <a:t>extraction</a:t>
            </a:r>
            <a:r>
              <a:rPr dirty="0" sz="1250" spc="175">
                <a:latin typeface="Trebuchet MS"/>
                <a:cs typeface="Trebuchet MS"/>
              </a:rPr>
              <a:t> </a:t>
            </a:r>
            <a:r>
              <a:rPr dirty="0" sz="1250" spc="85">
                <a:latin typeface="Trebuchet MS"/>
                <a:cs typeface="Trebuchet MS"/>
              </a:rPr>
              <a:t>effortless, </a:t>
            </a:r>
            <a:r>
              <a:rPr dirty="0" sz="1250" spc="114">
                <a:latin typeface="Trebuchet MS"/>
                <a:cs typeface="Trebuchet MS"/>
              </a:rPr>
              <a:t>accurate, </a:t>
            </a:r>
            <a:r>
              <a:rPr dirty="0" sz="1250" spc="160">
                <a:latin typeface="Trebuchet MS"/>
                <a:cs typeface="Trebuchet MS"/>
              </a:rPr>
              <a:t>and</a:t>
            </a:r>
            <a:r>
              <a:rPr dirty="0" sz="1250" spc="165">
                <a:latin typeface="Trebuchet MS"/>
                <a:cs typeface="Trebuchet MS"/>
              </a:rPr>
              <a:t> </a:t>
            </a:r>
            <a:r>
              <a:rPr dirty="0" sz="1250" spc="110">
                <a:latin typeface="Trebuchet MS"/>
                <a:cs typeface="Trebuchet MS"/>
              </a:rPr>
              <a:t>ethical</a:t>
            </a:r>
            <a:r>
              <a:rPr dirty="0" sz="1250" spc="175">
                <a:latin typeface="Trebuchet MS"/>
                <a:cs typeface="Trebuchet MS"/>
              </a:rPr>
              <a:t> </a:t>
            </a:r>
            <a:r>
              <a:rPr dirty="0" sz="1250" spc="75">
                <a:latin typeface="Trebuchet MS"/>
                <a:cs typeface="Trebuchet MS"/>
              </a:rPr>
              <a:t>for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170">
                <a:latin typeface="Trebuchet MS"/>
                <a:cs typeface="Trebuchet MS"/>
              </a:rPr>
              <a:t>businesses</a:t>
            </a:r>
            <a:r>
              <a:rPr dirty="0" sz="1250" spc="110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worldwide.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683436" y="3495722"/>
            <a:ext cx="4979035" cy="16510"/>
          </a:xfrm>
          <a:custGeom>
            <a:avLst/>
            <a:gdLst/>
            <a:ahLst/>
            <a:cxnLst/>
            <a:rect l="l" t="t" r="r" b="b"/>
            <a:pathLst>
              <a:path w="4979034" h="16510">
                <a:moveTo>
                  <a:pt x="4978639" y="16270"/>
                </a:moveTo>
                <a:lnTo>
                  <a:pt x="0" y="16270"/>
                </a:lnTo>
                <a:lnTo>
                  <a:pt x="0" y="0"/>
                </a:lnTo>
                <a:lnTo>
                  <a:pt x="4978639" y="0"/>
                </a:lnTo>
                <a:lnTo>
                  <a:pt x="4978639" y="1627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652893" y="3629278"/>
            <a:ext cx="357505" cy="237490"/>
          </a:xfrm>
          <a:custGeom>
            <a:avLst/>
            <a:gdLst/>
            <a:ahLst/>
            <a:cxnLst/>
            <a:rect l="l" t="t" r="r" b="b"/>
            <a:pathLst>
              <a:path w="357504" h="237489">
                <a:moveTo>
                  <a:pt x="72872" y="18376"/>
                </a:moveTo>
                <a:lnTo>
                  <a:pt x="54495" y="0"/>
                </a:lnTo>
                <a:lnTo>
                  <a:pt x="48882" y="0"/>
                </a:lnTo>
                <a:lnTo>
                  <a:pt x="30505" y="18376"/>
                </a:lnTo>
                <a:lnTo>
                  <a:pt x="30505" y="23990"/>
                </a:lnTo>
                <a:lnTo>
                  <a:pt x="48882" y="42367"/>
                </a:lnTo>
                <a:lnTo>
                  <a:pt x="54495" y="42367"/>
                </a:lnTo>
                <a:lnTo>
                  <a:pt x="72872" y="23990"/>
                </a:lnTo>
                <a:lnTo>
                  <a:pt x="72872" y="21183"/>
                </a:lnTo>
                <a:lnTo>
                  <a:pt x="72872" y="18376"/>
                </a:lnTo>
                <a:close/>
              </a:path>
              <a:path w="357504" h="237489">
                <a:moveTo>
                  <a:pt x="157607" y="18376"/>
                </a:moveTo>
                <a:lnTo>
                  <a:pt x="139230" y="0"/>
                </a:lnTo>
                <a:lnTo>
                  <a:pt x="133616" y="0"/>
                </a:lnTo>
                <a:lnTo>
                  <a:pt x="115239" y="18376"/>
                </a:lnTo>
                <a:lnTo>
                  <a:pt x="115239" y="23990"/>
                </a:lnTo>
                <a:lnTo>
                  <a:pt x="133616" y="42367"/>
                </a:lnTo>
                <a:lnTo>
                  <a:pt x="139230" y="42367"/>
                </a:lnTo>
                <a:lnTo>
                  <a:pt x="157607" y="23990"/>
                </a:lnTo>
                <a:lnTo>
                  <a:pt x="157607" y="21183"/>
                </a:lnTo>
                <a:lnTo>
                  <a:pt x="157607" y="18376"/>
                </a:lnTo>
                <a:close/>
              </a:path>
              <a:path w="357504" h="237489">
                <a:moveTo>
                  <a:pt x="242354" y="18376"/>
                </a:moveTo>
                <a:lnTo>
                  <a:pt x="223977" y="0"/>
                </a:lnTo>
                <a:lnTo>
                  <a:pt x="218351" y="0"/>
                </a:lnTo>
                <a:lnTo>
                  <a:pt x="199986" y="18376"/>
                </a:lnTo>
                <a:lnTo>
                  <a:pt x="199986" y="23990"/>
                </a:lnTo>
                <a:lnTo>
                  <a:pt x="218351" y="42367"/>
                </a:lnTo>
                <a:lnTo>
                  <a:pt x="223977" y="42367"/>
                </a:lnTo>
                <a:lnTo>
                  <a:pt x="242354" y="23990"/>
                </a:lnTo>
                <a:lnTo>
                  <a:pt x="242354" y="21183"/>
                </a:lnTo>
                <a:lnTo>
                  <a:pt x="242354" y="18376"/>
                </a:lnTo>
                <a:close/>
              </a:path>
              <a:path w="357504" h="237489">
                <a:moveTo>
                  <a:pt x="327088" y="18376"/>
                </a:moveTo>
                <a:lnTo>
                  <a:pt x="308711" y="0"/>
                </a:lnTo>
                <a:lnTo>
                  <a:pt x="303098" y="0"/>
                </a:lnTo>
                <a:lnTo>
                  <a:pt x="284721" y="18376"/>
                </a:lnTo>
                <a:lnTo>
                  <a:pt x="284721" y="23990"/>
                </a:lnTo>
                <a:lnTo>
                  <a:pt x="303098" y="42367"/>
                </a:lnTo>
                <a:lnTo>
                  <a:pt x="308711" y="42367"/>
                </a:lnTo>
                <a:lnTo>
                  <a:pt x="327088" y="23990"/>
                </a:lnTo>
                <a:lnTo>
                  <a:pt x="327088" y="21183"/>
                </a:lnTo>
                <a:lnTo>
                  <a:pt x="327088" y="18376"/>
                </a:lnTo>
                <a:close/>
              </a:path>
              <a:path w="357504" h="237489">
                <a:moveTo>
                  <a:pt x="357174" y="129222"/>
                </a:moveTo>
                <a:lnTo>
                  <a:pt x="342773" y="63131"/>
                </a:lnTo>
                <a:lnTo>
                  <a:pt x="322859" y="49568"/>
                </a:lnTo>
                <a:lnTo>
                  <a:pt x="317347" y="47879"/>
                </a:lnTo>
                <a:lnTo>
                  <a:pt x="311835" y="46609"/>
                </a:lnTo>
                <a:lnTo>
                  <a:pt x="299974" y="46609"/>
                </a:lnTo>
                <a:lnTo>
                  <a:pt x="294043" y="47459"/>
                </a:lnTo>
                <a:lnTo>
                  <a:pt x="288963" y="49568"/>
                </a:lnTo>
                <a:lnTo>
                  <a:pt x="282600" y="51689"/>
                </a:lnTo>
                <a:lnTo>
                  <a:pt x="263537" y="88125"/>
                </a:lnTo>
                <a:lnTo>
                  <a:pt x="258025" y="63131"/>
                </a:lnTo>
                <a:lnTo>
                  <a:pt x="238112" y="49568"/>
                </a:lnTo>
                <a:lnTo>
                  <a:pt x="232600" y="47879"/>
                </a:lnTo>
                <a:lnTo>
                  <a:pt x="227101" y="46609"/>
                </a:lnTo>
                <a:lnTo>
                  <a:pt x="215239" y="46609"/>
                </a:lnTo>
                <a:lnTo>
                  <a:pt x="209296" y="47459"/>
                </a:lnTo>
                <a:lnTo>
                  <a:pt x="204216" y="49568"/>
                </a:lnTo>
                <a:lnTo>
                  <a:pt x="197866" y="51689"/>
                </a:lnTo>
                <a:lnTo>
                  <a:pt x="192354" y="54660"/>
                </a:lnTo>
                <a:lnTo>
                  <a:pt x="185572" y="59740"/>
                </a:lnTo>
                <a:lnTo>
                  <a:pt x="184721" y="61442"/>
                </a:lnTo>
                <a:lnTo>
                  <a:pt x="178790" y="87706"/>
                </a:lnTo>
                <a:lnTo>
                  <a:pt x="178790" y="88125"/>
                </a:lnTo>
                <a:lnTo>
                  <a:pt x="173291" y="63131"/>
                </a:lnTo>
                <a:lnTo>
                  <a:pt x="153377" y="49568"/>
                </a:lnTo>
                <a:lnTo>
                  <a:pt x="147866" y="47879"/>
                </a:lnTo>
                <a:lnTo>
                  <a:pt x="142354" y="46609"/>
                </a:lnTo>
                <a:lnTo>
                  <a:pt x="130492" y="46609"/>
                </a:lnTo>
                <a:lnTo>
                  <a:pt x="124561" y="47459"/>
                </a:lnTo>
                <a:lnTo>
                  <a:pt x="119481" y="49568"/>
                </a:lnTo>
                <a:lnTo>
                  <a:pt x="113118" y="51689"/>
                </a:lnTo>
                <a:lnTo>
                  <a:pt x="107619" y="54660"/>
                </a:lnTo>
                <a:lnTo>
                  <a:pt x="100838" y="59740"/>
                </a:lnTo>
                <a:lnTo>
                  <a:pt x="99987" y="61442"/>
                </a:lnTo>
                <a:lnTo>
                  <a:pt x="94056" y="87706"/>
                </a:lnTo>
                <a:lnTo>
                  <a:pt x="88125" y="61442"/>
                </a:lnTo>
                <a:lnTo>
                  <a:pt x="87274" y="59740"/>
                </a:lnTo>
                <a:lnTo>
                  <a:pt x="80492" y="54660"/>
                </a:lnTo>
                <a:lnTo>
                  <a:pt x="74993" y="51269"/>
                </a:lnTo>
                <a:lnTo>
                  <a:pt x="68630" y="49568"/>
                </a:lnTo>
                <a:lnTo>
                  <a:pt x="63131" y="47879"/>
                </a:lnTo>
                <a:lnTo>
                  <a:pt x="57619" y="46609"/>
                </a:lnTo>
                <a:lnTo>
                  <a:pt x="45758" y="46609"/>
                </a:lnTo>
                <a:lnTo>
                  <a:pt x="39827" y="47459"/>
                </a:lnTo>
                <a:lnTo>
                  <a:pt x="34734" y="49568"/>
                </a:lnTo>
                <a:lnTo>
                  <a:pt x="28384" y="51689"/>
                </a:lnTo>
                <a:lnTo>
                  <a:pt x="1270" y="124574"/>
                </a:lnTo>
                <a:lnTo>
                  <a:pt x="0" y="129222"/>
                </a:lnTo>
                <a:lnTo>
                  <a:pt x="2959" y="134315"/>
                </a:lnTo>
                <a:lnTo>
                  <a:pt x="8039" y="135166"/>
                </a:lnTo>
                <a:lnTo>
                  <a:pt x="13131" y="135166"/>
                </a:lnTo>
                <a:lnTo>
                  <a:pt x="16522" y="132613"/>
                </a:lnTo>
                <a:lnTo>
                  <a:pt x="17792" y="128384"/>
                </a:lnTo>
                <a:lnTo>
                  <a:pt x="30505" y="72034"/>
                </a:lnTo>
                <a:lnTo>
                  <a:pt x="30505" y="102108"/>
                </a:lnTo>
                <a:lnTo>
                  <a:pt x="17792" y="165239"/>
                </a:lnTo>
                <a:lnTo>
                  <a:pt x="30505" y="165239"/>
                </a:lnTo>
                <a:lnTo>
                  <a:pt x="30505" y="237274"/>
                </a:lnTo>
                <a:lnTo>
                  <a:pt x="47447" y="237274"/>
                </a:lnTo>
                <a:lnTo>
                  <a:pt x="47447" y="165239"/>
                </a:lnTo>
                <a:lnTo>
                  <a:pt x="55918" y="165239"/>
                </a:lnTo>
                <a:lnTo>
                  <a:pt x="55918" y="237274"/>
                </a:lnTo>
                <a:lnTo>
                  <a:pt x="72872" y="237274"/>
                </a:lnTo>
                <a:lnTo>
                  <a:pt x="72872" y="165239"/>
                </a:lnTo>
                <a:lnTo>
                  <a:pt x="85585" y="165239"/>
                </a:lnTo>
                <a:lnTo>
                  <a:pt x="72872" y="102108"/>
                </a:lnTo>
                <a:lnTo>
                  <a:pt x="72872" y="72034"/>
                </a:lnTo>
                <a:lnTo>
                  <a:pt x="86423" y="132613"/>
                </a:lnTo>
                <a:lnTo>
                  <a:pt x="89814" y="135585"/>
                </a:lnTo>
                <a:lnTo>
                  <a:pt x="97447" y="135585"/>
                </a:lnTo>
                <a:lnTo>
                  <a:pt x="100838" y="133045"/>
                </a:lnTo>
                <a:lnTo>
                  <a:pt x="101676" y="128803"/>
                </a:lnTo>
                <a:lnTo>
                  <a:pt x="115239" y="72034"/>
                </a:lnTo>
                <a:lnTo>
                  <a:pt x="115239" y="237274"/>
                </a:lnTo>
                <a:lnTo>
                  <a:pt x="132194" y="237274"/>
                </a:lnTo>
                <a:lnTo>
                  <a:pt x="132194" y="139827"/>
                </a:lnTo>
                <a:lnTo>
                  <a:pt x="140665" y="139827"/>
                </a:lnTo>
                <a:lnTo>
                  <a:pt x="140665" y="237274"/>
                </a:lnTo>
                <a:lnTo>
                  <a:pt x="157607" y="237274"/>
                </a:lnTo>
                <a:lnTo>
                  <a:pt x="157607" y="72034"/>
                </a:lnTo>
                <a:lnTo>
                  <a:pt x="171170" y="132613"/>
                </a:lnTo>
                <a:lnTo>
                  <a:pt x="174561" y="135585"/>
                </a:lnTo>
                <a:lnTo>
                  <a:pt x="182613" y="135585"/>
                </a:lnTo>
                <a:lnTo>
                  <a:pt x="186004" y="133045"/>
                </a:lnTo>
                <a:lnTo>
                  <a:pt x="186842" y="128803"/>
                </a:lnTo>
                <a:lnTo>
                  <a:pt x="199986" y="72034"/>
                </a:lnTo>
                <a:lnTo>
                  <a:pt x="199986" y="102539"/>
                </a:lnTo>
                <a:lnTo>
                  <a:pt x="187274" y="165239"/>
                </a:lnTo>
                <a:lnTo>
                  <a:pt x="199986" y="165239"/>
                </a:lnTo>
                <a:lnTo>
                  <a:pt x="199986" y="237274"/>
                </a:lnTo>
                <a:lnTo>
                  <a:pt x="216928" y="237274"/>
                </a:lnTo>
                <a:lnTo>
                  <a:pt x="216928" y="165239"/>
                </a:lnTo>
                <a:lnTo>
                  <a:pt x="225399" y="165239"/>
                </a:lnTo>
                <a:lnTo>
                  <a:pt x="225399" y="237274"/>
                </a:lnTo>
                <a:lnTo>
                  <a:pt x="242354" y="237274"/>
                </a:lnTo>
                <a:lnTo>
                  <a:pt x="242354" y="165239"/>
                </a:lnTo>
                <a:lnTo>
                  <a:pt x="255066" y="165239"/>
                </a:lnTo>
                <a:lnTo>
                  <a:pt x="242354" y="101688"/>
                </a:lnTo>
                <a:lnTo>
                  <a:pt x="242354" y="72034"/>
                </a:lnTo>
                <a:lnTo>
                  <a:pt x="255905" y="132613"/>
                </a:lnTo>
                <a:lnTo>
                  <a:pt x="259295" y="135585"/>
                </a:lnTo>
                <a:lnTo>
                  <a:pt x="267347" y="135585"/>
                </a:lnTo>
                <a:lnTo>
                  <a:pt x="270738" y="133045"/>
                </a:lnTo>
                <a:lnTo>
                  <a:pt x="272008" y="128803"/>
                </a:lnTo>
                <a:lnTo>
                  <a:pt x="284721" y="72034"/>
                </a:lnTo>
                <a:lnTo>
                  <a:pt x="284721" y="237274"/>
                </a:lnTo>
                <a:lnTo>
                  <a:pt x="301663" y="237274"/>
                </a:lnTo>
                <a:lnTo>
                  <a:pt x="301663" y="139827"/>
                </a:lnTo>
                <a:lnTo>
                  <a:pt x="310146" y="139827"/>
                </a:lnTo>
                <a:lnTo>
                  <a:pt x="310146" y="237274"/>
                </a:lnTo>
                <a:lnTo>
                  <a:pt x="327088" y="237274"/>
                </a:lnTo>
                <a:lnTo>
                  <a:pt x="327088" y="72034"/>
                </a:lnTo>
                <a:lnTo>
                  <a:pt x="340652" y="132613"/>
                </a:lnTo>
                <a:lnTo>
                  <a:pt x="344043" y="135585"/>
                </a:lnTo>
                <a:lnTo>
                  <a:pt x="350393" y="135585"/>
                </a:lnTo>
                <a:lnTo>
                  <a:pt x="355053" y="133464"/>
                </a:lnTo>
                <a:lnTo>
                  <a:pt x="357174" y="129222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04"/>
              <a:t>Social/Economic</a:t>
            </a:r>
            <a:r>
              <a:rPr dirty="0" spc="250"/>
              <a:t> </a:t>
            </a:r>
            <a:r>
              <a:rPr dirty="0" spc="204"/>
              <a:t>Relevance</a:t>
            </a:r>
          </a:p>
          <a:p>
            <a:pPr marL="12700" marR="5080">
              <a:lnSpc>
                <a:spcPts val="1410"/>
              </a:lnSpc>
              <a:spcBef>
                <a:spcPts val="1090"/>
              </a:spcBef>
            </a:pPr>
            <a:r>
              <a:rPr dirty="0" sz="1250" spc="105" b="0">
                <a:solidFill>
                  <a:srgbClr val="000000"/>
                </a:solidFill>
                <a:latin typeface="Trebuchet MS"/>
                <a:cs typeface="Trebuchet MS"/>
              </a:rPr>
              <a:t>In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 today's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data-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driven</a:t>
            </a:r>
            <a:r>
              <a:rPr dirty="0" sz="125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00" b="0">
                <a:solidFill>
                  <a:srgbClr val="000000"/>
                </a:solidFill>
                <a:latin typeface="Trebuchet MS"/>
                <a:cs typeface="Trebuchet MS"/>
              </a:rPr>
              <a:t>world,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businesses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40" b="0">
                <a:solidFill>
                  <a:srgbClr val="000000"/>
                </a:solidFill>
                <a:latin typeface="Trebuchet MS"/>
                <a:cs typeface="Trebuchet MS"/>
              </a:rPr>
              <a:t>drown</a:t>
            </a:r>
            <a:r>
              <a:rPr dirty="0" sz="125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75" b="0">
                <a:solidFill>
                  <a:srgbClr val="000000"/>
                </a:solidFill>
                <a:latin typeface="Trebuchet MS"/>
                <a:cs typeface="Trebuchet MS"/>
              </a:rPr>
              <a:t>in </a:t>
            </a:r>
            <a:r>
              <a:rPr dirty="0" sz="1250" spc="140" b="0">
                <a:solidFill>
                  <a:srgbClr val="000000"/>
                </a:solidFill>
                <a:latin typeface="Trebuchet MS"/>
                <a:cs typeface="Trebuchet MS"/>
              </a:rPr>
              <a:t>unstructured</a:t>
            </a:r>
            <a:r>
              <a:rPr dirty="0" sz="1250" spc="1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web</a:t>
            </a:r>
            <a:r>
              <a:rPr dirty="0" sz="1250" spc="1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information</a:t>
            </a:r>
            <a:r>
              <a:rPr dirty="0" sz="1250" spc="1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while </a:t>
            </a:r>
            <a:r>
              <a:rPr dirty="0" sz="1250" spc="165" b="0">
                <a:solidFill>
                  <a:srgbClr val="000000"/>
                </a:solidFill>
                <a:latin typeface="Trebuchet MS"/>
                <a:cs typeface="Trebuchet MS"/>
              </a:rPr>
              <a:t>struggling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60" b="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dirty="0" sz="1250" spc="110" b="0">
                <a:solidFill>
                  <a:srgbClr val="000000"/>
                </a:solidFill>
                <a:latin typeface="Trebuchet MS"/>
                <a:cs typeface="Trebuchet MS"/>
              </a:rPr>
              <a:t>extract</a:t>
            </a:r>
            <a:r>
              <a:rPr dirty="0" sz="125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actionable</a:t>
            </a:r>
            <a:r>
              <a:rPr dirty="0" sz="1250" spc="1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insights. </a:t>
            </a:r>
            <a:r>
              <a:rPr dirty="0" sz="1250" spc="160" b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dirty="0" sz="1250" spc="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14" b="0">
                <a:solidFill>
                  <a:srgbClr val="000000"/>
                </a:solidFill>
                <a:latin typeface="Trebuchet MS"/>
                <a:cs typeface="Trebuchet MS"/>
              </a:rPr>
              <a:t>AI-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powered</a:t>
            </a:r>
            <a:r>
              <a:rPr dirty="0" sz="1250" spc="19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10" b="0">
                <a:solidFill>
                  <a:srgbClr val="000000"/>
                </a:solidFill>
                <a:latin typeface="Trebuchet MS"/>
                <a:cs typeface="Trebuchet MS"/>
              </a:rPr>
              <a:t>web </a:t>
            </a:r>
            <a:r>
              <a:rPr dirty="0" sz="1250" spc="155" b="0">
                <a:solidFill>
                  <a:srgbClr val="000000"/>
                </a:solidFill>
                <a:latin typeface="Trebuchet MS"/>
                <a:cs typeface="Trebuchet MS"/>
              </a:rPr>
              <a:t>scraping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40" b="0">
                <a:solidFill>
                  <a:srgbClr val="000000"/>
                </a:solidFill>
                <a:latin typeface="Trebuchet MS"/>
                <a:cs typeface="Trebuchet MS"/>
              </a:rPr>
              <a:t>democratizes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data 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access,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45" b="0">
                <a:solidFill>
                  <a:srgbClr val="000000"/>
                </a:solidFill>
                <a:latin typeface="Trebuchet MS"/>
                <a:cs typeface="Trebuchet MS"/>
              </a:rPr>
              <a:t>empowering </a:t>
            </a:r>
            <a:r>
              <a:rPr dirty="0" sz="1250" spc="150" b="0">
                <a:solidFill>
                  <a:srgbClr val="000000"/>
                </a:solidFill>
                <a:latin typeface="Trebuchet MS"/>
                <a:cs typeface="Trebuchet MS"/>
              </a:rPr>
              <a:t>organizations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85" b="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55" b="0">
                <a:solidFill>
                  <a:srgbClr val="000000"/>
                </a:solidFill>
                <a:latin typeface="Trebuchet MS"/>
                <a:cs typeface="Trebuchet MS"/>
              </a:rPr>
              <a:t>make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 smarter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50" b="0">
                <a:solidFill>
                  <a:srgbClr val="000000"/>
                </a:solidFill>
                <a:latin typeface="Trebuchet MS"/>
                <a:cs typeface="Trebuchet MS"/>
              </a:rPr>
              <a:t>decisions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05" b="0">
                <a:solidFill>
                  <a:srgbClr val="000000"/>
                </a:solidFill>
                <a:latin typeface="Trebuchet MS"/>
                <a:cs typeface="Trebuchet MS"/>
              </a:rPr>
              <a:t>faster</a:t>
            </a:r>
            <a:r>
              <a:rPr dirty="0" sz="1250" spc="1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-50" b="0">
                <a:solidFill>
                  <a:srgbClr val="000000"/>
                </a:solidFill>
                <a:latin typeface="Trebuchet MS"/>
                <a:cs typeface="Trebuchet MS"/>
              </a:rPr>
              <a:t>- 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fueling</a:t>
            </a:r>
            <a:r>
              <a:rPr dirty="0" sz="125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innovation,</a:t>
            </a:r>
            <a:r>
              <a:rPr dirty="0" sz="1250" spc="12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05" b="0">
                <a:solidFill>
                  <a:srgbClr val="000000"/>
                </a:solidFill>
                <a:latin typeface="Trebuchet MS"/>
                <a:cs typeface="Trebuchet MS"/>
              </a:rPr>
              <a:t>efficiency,</a:t>
            </a:r>
            <a:r>
              <a:rPr dirty="0" sz="1250" spc="13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60" b="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125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competitive 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advantage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00" b="0">
                <a:solidFill>
                  <a:srgbClr val="000000"/>
                </a:solidFill>
                <a:latin typeface="Trebuchet MS"/>
                <a:cs typeface="Trebuchet MS"/>
              </a:rPr>
              <a:t>in</a:t>
            </a:r>
            <a:r>
              <a:rPr dirty="0" sz="1250" spc="1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20" b="0">
                <a:solidFill>
                  <a:srgbClr val="000000"/>
                </a:solidFill>
                <a:latin typeface="Trebuchet MS"/>
                <a:cs typeface="Trebuchet MS"/>
              </a:rPr>
              <a:t>the digital</a:t>
            </a:r>
            <a:r>
              <a:rPr dirty="0" sz="1250" spc="1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250" spc="110" b="0">
                <a:solidFill>
                  <a:srgbClr val="000000"/>
                </a:solidFill>
                <a:latin typeface="Trebuchet MS"/>
                <a:cs typeface="Trebuchet MS"/>
              </a:rPr>
              <a:t>economy.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3616325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10">
                <a:solidFill>
                  <a:srgbClr val="BF0000"/>
                </a:solidFill>
              </a:rPr>
              <a:t>Venture</a:t>
            </a:r>
            <a:r>
              <a:rPr dirty="0" spc="250">
                <a:solidFill>
                  <a:srgbClr val="BF0000"/>
                </a:solidFill>
              </a:rPr>
              <a:t> </a:t>
            </a:r>
            <a:r>
              <a:rPr dirty="0" spc="420">
                <a:solidFill>
                  <a:srgbClr val="BF0000"/>
                </a:solidFill>
              </a:rPr>
              <a:t>Summary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9644419" y="5809641"/>
            <a:ext cx="108585" cy="181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0" spc="75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40991" y="420680"/>
            <a:ext cx="4597400" cy="5581015"/>
            <a:chOff x="5740991" y="420680"/>
            <a:chExt cx="4597400" cy="5581015"/>
          </a:xfrm>
        </p:grpSpPr>
        <p:sp>
          <p:nvSpPr>
            <p:cNvPr id="3" name="object 3" descr=""/>
            <p:cNvSpPr/>
            <p:nvPr/>
          </p:nvSpPr>
          <p:spPr>
            <a:xfrm>
              <a:off x="8856708" y="420680"/>
              <a:ext cx="1481455" cy="5581015"/>
            </a:xfrm>
            <a:custGeom>
              <a:avLst/>
              <a:gdLst/>
              <a:ahLst/>
              <a:cxnLst/>
              <a:rect l="l" t="t" r="r" b="b"/>
              <a:pathLst>
                <a:path w="1481454" h="5581015">
                  <a:moveTo>
                    <a:pt x="1481090" y="5580632"/>
                  </a:moveTo>
                  <a:lnTo>
                    <a:pt x="0" y="5580632"/>
                  </a:lnTo>
                  <a:lnTo>
                    <a:pt x="0" y="0"/>
                  </a:lnTo>
                  <a:lnTo>
                    <a:pt x="1481090" y="0"/>
                  </a:lnTo>
                  <a:lnTo>
                    <a:pt x="1481090" y="55806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0991" y="1128428"/>
              <a:ext cx="4246486" cy="4165136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920" y="1169103"/>
            <a:ext cx="1627006" cy="8541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2091931"/>
            <a:ext cx="284289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720">
                <a:solidFill>
                  <a:srgbClr val="BF0000"/>
                </a:solidFill>
              </a:rPr>
              <a:t>Thank</a:t>
            </a:r>
            <a:endParaRPr sz="6400"/>
          </a:p>
        </p:txBody>
      </p:sp>
      <p:sp>
        <p:nvSpPr>
          <p:cNvPr id="7" name="object 7" descr=""/>
          <p:cNvSpPr txBox="1"/>
          <p:nvPr/>
        </p:nvSpPr>
        <p:spPr>
          <a:xfrm>
            <a:off x="603220" y="2986785"/>
            <a:ext cx="206502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180" b="1">
                <a:solidFill>
                  <a:srgbClr val="BF0000"/>
                </a:solidFill>
                <a:latin typeface="Trebuchet MS"/>
                <a:cs typeface="Trebuchet MS"/>
              </a:rPr>
              <a:t>Y</a:t>
            </a:r>
            <a:r>
              <a:rPr dirty="0" sz="6400" spc="715" b="1">
                <a:solidFill>
                  <a:srgbClr val="BF0000"/>
                </a:solidFill>
                <a:latin typeface="Trebuchet MS"/>
                <a:cs typeface="Trebuchet MS"/>
              </a:rPr>
              <a:t>o</a:t>
            </a:r>
            <a:r>
              <a:rPr dirty="0" sz="6400" spc="685" b="1">
                <a:solidFill>
                  <a:srgbClr val="BF0000"/>
                </a:solidFill>
                <a:latin typeface="Trebuchet MS"/>
                <a:cs typeface="Trebuchet MS"/>
              </a:rPr>
              <a:t>u</a:t>
            </a:r>
            <a:r>
              <a:rPr dirty="0" sz="6400" spc="655" b="1">
                <a:solidFill>
                  <a:srgbClr val="BF0000"/>
                </a:solidFill>
                <a:latin typeface="Trebuchet MS"/>
                <a:cs typeface="Trebuchet MS"/>
              </a:rPr>
              <a:t>!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3220" y="3182026"/>
            <a:ext cx="4784725" cy="13081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0"/>
              </a:spcBef>
            </a:pPr>
            <a:r>
              <a:rPr dirty="0" sz="1800" spc="165">
                <a:latin typeface="Trebuchet MS"/>
                <a:cs typeface="Trebuchet MS"/>
              </a:rPr>
              <a:t>Empower</a:t>
            </a:r>
            <a:r>
              <a:rPr dirty="0" sz="1800" spc="17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data-</a:t>
            </a:r>
            <a:r>
              <a:rPr dirty="0" sz="1800" spc="140">
                <a:latin typeface="Trebuchet MS"/>
                <a:cs typeface="Trebuchet MS"/>
              </a:rPr>
              <a:t>driven</a:t>
            </a:r>
            <a:r>
              <a:rPr dirty="0" sz="1800" spc="160">
                <a:latin typeface="Trebuchet MS"/>
                <a:cs typeface="Trebuchet MS"/>
              </a:rPr>
              <a:t> </a:t>
            </a:r>
            <a:r>
              <a:rPr dirty="0" sz="1800" spc="150">
                <a:latin typeface="Trebuchet MS"/>
                <a:cs typeface="Trebuchet MS"/>
              </a:rPr>
              <a:t>decisions</a:t>
            </a:r>
            <a:r>
              <a:rPr dirty="0" sz="1800" spc="170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with</a:t>
            </a:r>
            <a:r>
              <a:rPr dirty="0" sz="1800" spc="16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AI- </a:t>
            </a:r>
            <a:r>
              <a:rPr dirty="0" sz="1800" spc="135">
                <a:latin typeface="Trebuchet MS"/>
                <a:cs typeface="Trebuchet MS"/>
              </a:rPr>
              <a:t>powered</a:t>
            </a:r>
            <a:r>
              <a:rPr dirty="0" sz="1800" spc="155">
                <a:latin typeface="Trebuchet MS"/>
                <a:cs typeface="Trebuchet MS"/>
              </a:rPr>
              <a:t> </a:t>
            </a:r>
            <a:r>
              <a:rPr dirty="0" sz="1800" spc="145">
                <a:latin typeface="Trebuchet MS"/>
                <a:cs typeface="Trebuchet MS"/>
              </a:rPr>
              <a:t>web</a:t>
            </a:r>
            <a:r>
              <a:rPr dirty="0" sz="1800" spc="160">
                <a:latin typeface="Trebuchet MS"/>
                <a:cs typeface="Trebuchet MS"/>
              </a:rPr>
              <a:t> </a:t>
            </a:r>
            <a:r>
              <a:rPr dirty="0" sz="1800" spc="140">
                <a:latin typeface="Trebuchet MS"/>
                <a:cs typeface="Trebuchet MS"/>
              </a:rPr>
              <a:t>scraping,</a:t>
            </a:r>
            <a:r>
              <a:rPr dirty="0" sz="1800" spc="155">
                <a:latin typeface="Trebuchet MS"/>
                <a:cs typeface="Trebuchet MS"/>
              </a:rPr>
              <a:t> </a:t>
            </a:r>
            <a:r>
              <a:rPr dirty="0" sz="1800" spc="165">
                <a:latin typeface="Trebuchet MS"/>
                <a:cs typeface="Trebuchet MS"/>
              </a:rPr>
              <a:t>making </a:t>
            </a:r>
            <a:r>
              <a:rPr dirty="0" sz="1800" spc="120">
                <a:latin typeface="Trebuchet MS"/>
                <a:cs typeface="Trebuchet MS"/>
              </a:rPr>
              <a:t>information</a:t>
            </a:r>
            <a:r>
              <a:rPr dirty="0" sz="1800" spc="175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extraction</a:t>
            </a:r>
            <a:r>
              <a:rPr dirty="0" sz="1800" spc="180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effortless, </a:t>
            </a:r>
            <a:r>
              <a:rPr dirty="0" sz="1800" spc="105">
                <a:latin typeface="Trebuchet MS"/>
                <a:cs typeface="Trebuchet MS"/>
              </a:rPr>
              <a:t>accurate,</a:t>
            </a:r>
            <a:r>
              <a:rPr dirty="0" sz="1800" spc="135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and</a:t>
            </a:r>
            <a:r>
              <a:rPr dirty="0" sz="1800" spc="145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ethical</a:t>
            </a:r>
            <a:r>
              <a:rPr dirty="0" sz="1800" spc="145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for</a:t>
            </a:r>
            <a:r>
              <a:rPr dirty="0" sz="1800" spc="165">
                <a:latin typeface="Trebuchet MS"/>
                <a:cs typeface="Trebuchet MS"/>
              </a:rPr>
              <a:t> </a:t>
            </a:r>
            <a:r>
              <a:rPr dirty="0" sz="1800" spc="180">
                <a:latin typeface="Trebuchet MS"/>
                <a:cs typeface="Trebuchet MS"/>
              </a:rPr>
              <a:t>businesses </a:t>
            </a:r>
            <a:r>
              <a:rPr dirty="0" sz="1800" spc="100">
                <a:latin typeface="Trebuchet MS"/>
                <a:cs typeface="Trebuchet MS"/>
              </a:rPr>
              <a:t>worldwide.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7431" y="2169712"/>
            <a:ext cx="3660775" cy="203390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450" spc="385" b="1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3450">
              <a:latin typeface="Trebuchet MS"/>
              <a:cs typeface="Trebuchet MS"/>
            </a:endParaRPr>
          </a:p>
          <a:p>
            <a:pPr algn="ctr" marL="249554" marR="248285">
              <a:lnSpc>
                <a:spcPct val="92700"/>
              </a:lnSpc>
              <a:spcBef>
                <a:spcPts val="1005"/>
              </a:spcBef>
            </a:pPr>
            <a:r>
              <a:rPr dirty="0" sz="1650" spc="19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16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dirty="0" sz="16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65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650" spc="114">
                <a:solidFill>
                  <a:srgbClr val="FFFFFF"/>
                </a:solidFill>
                <a:latin typeface="Trebuchet MS"/>
                <a:cs typeface="Trebuchet MS"/>
              </a:rPr>
              <a:t>extraction</a:t>
            </a:r>
            <a:r>
              <a:rPr dirty="0" sz="16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45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dirty="0" sz="165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6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650" spc="90">
                <a:solidFill>
                  <a:srgbClr val="FFFFFF"/>
                </a:solidFill>
                <a:latin typeface="Trebuchet MS"/>
                <a:cs typeface="Trebuchet MS"/>
              </a:rPr>
              <a:t>technical,</a:t>
            </a:r>
            <a:r>
              <a:rPr dirty="0" sz="16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95">
                <a:solidFill>
                  <a:srgbClr val="FFFFFF"/>
                </a:solidFill>
                <a:latin typeface="Trebuchet MS"/>
                <a:cs typeface="Trebuchet MS"/>
              </a:rPr>
              <a:t>legal,</a:t>
            </a:r>
            <a:r>
              <a:rPr dirty="0" sz="16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5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Trebuchet MS"/>
                <a:cs typeface="Trebuchet MS"/>
              </a:rPr>
              <a:t>cost </a:t>
            </a:r>
            <a:r>
              <a:rPr dirty="0" sz="1650" spc="110">
                <a:solidFill>
                  <a:srgbClr val="FFFFFF"/>
                </a:solidFill>
                <a:latin typeface="Trebuchet MS"/>
                <a:cs typeface="Trebuchet MS"/>
              </a:rPr>
              <a:t>barriers.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20680" y="5838611"/>
            <a:ext cx="9917430" cy="163195"/>
            <a:chOff x="420680" y="5838611"/>
            <a:chExt cx="9917430" cy="163195"/>
          </a:xfrm>
        </p:grpSpPr>
        <p:sp>
          <p:nvSpPr>
            <p:cNvPr id="4" name="object 4" descr=""/>
            <p:cNvSpPr/>
            <p:nvPr/>
          </p:nvSpPr>
          <p:spPr>
            <a:xfrm>
              <a:off x="420680" y="5838611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0680" y="5919962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70784" y="5838621"/>
              <a:ext cx="1167130" cy="163195"/>
            </a:xfrm>
            <a:custGeom>
              <a:avLst/>
              <a:gdLst/>
              <a:ahLst/>
              <a:cxnLst/>
              <a:rect l="l" t="t" r="r" b="b"/>
              <a:pathLst>
                <a:path w="1167129" h="163195">
                  <a:moveTo>
                    <a:pt x="1167003" y="0"/>
                  </a:moveTo>
                  <a:lnTo>
                    <a:pt x="1129004" y="0"/>
                  </a:lnTo>
                  <a:lnTo>
                    <a:pt x="182156" y="0"/>
                  </a:lnTo>
                  <a:lnTo>
                    <a:pt x="136525" y="0"/>
                  </a:lnTo>
                  <a:lnTo>
                    <a:pt x="0" y="162699"/>
                  </a:lnTo>
                  <a:lnTo>
                    <a:pt x="182156" y="162699"/>
                  </a:lnTo>
                  <a:lnTo>
                    <a:pt x="992479" y="162699"/>
                  </a:lnTo>
                  <a:lnTo>
                    <a:pt x="1167003" y="162699"/>
                  </a:lnTo>
                  <a:lnTo>
                    <a:pt x="1167003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20680" y="5817776"/>
            <a:ext cx="9917430" cy="181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51180">
              <a:lnSpc>
                <a:spcPct val="100000"/>
              </a:lnSpc>
              <a:spcBef>
                <a:spcPts val="125"/>
              </a:spcBef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921" y="2120901"/>
            <a:ext cx="5939155" cy="146431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541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dirty="0" sz="1800" spc="229" b="1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endParaRPr sz="1800">
              <a:latin typeface="Trebuchet MS"/>
              <a:cs typeface="Trebuchet MS"/>
            </a:endParaRPr>
          </a:p>
          <a:p>
            <a:pPr marL="259715" marR="551815">
              <a:lnSpc>
                <a:spcPts val="1540"/>
              </a:lnSpc>
              <a:spcBef>
                <a:spcPts val="1610"/>
              </a:spcBef>
            </a:pP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aim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inefficient,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time-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consuming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driven,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ethical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tool.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5921" y="3829258"/>
            <a:ext cx="5939155" cy="146431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4541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dirty="0" sz="1800" spc="225" b="1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endParaRPr sz="1800">
              <a:latin typeface="Trebuchet MS"/>
              <a:cs typeface="Trebuchet MS"/>
            </a:endParaRPr>
          </a:p>
          <a:p>
            <a:pPr marL="259715" marR="410845">
              <a:lnSpc>
                <a:spcPts val="1540"/>
              </a:lnSpc>
              <a:spcBef>
                <a:spcPts val="1610"/>
              </a:spcBef>
            </a:pPr>
            <a:r>
              <a:rPr dirty="0" sz="1400" spc="16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collection,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websites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risk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theft,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regulators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dirty="0" sz="14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privacy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issues.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494" y="1762960"/>
            <a:ext cx="3595684" cy="388854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3859529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25">
                <a:solidFill>
                  <a:srgbClr val="BF0000"/>
                </a:solidFill>
              </a:rPr>
              <a:t>Problem</a:t>
            </a:r>
            <a:r>
              <a:rPr dirty="0" spc="270">
                <a:solidFill>
                  <a:srgbClr val="BF0000"/>
                </a:solidFill>
              </a:rPr>
              <a:t> </a:t>
            </a:r>
            <a:r>
              <a:rPr dirty="0" spc="330">
                <a:solidFill>
                  <a:srgbClr val="BF0000"/>
                </a:solidFill>
              </a:rPr>
              <a:t>Statement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6415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25"/>
              <a:t>Problem</a:t>
            </a:r>
            <a:r>
              <a:rPr dirty="0" spc="270"/>
              <a:t> </a:t>
            </a:r>
            <a:r>
              <a:rPr dirty="0" spc="305"/>
              <a:t>Statement/Industry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59971" y="1429424"/>
            <a:ext cx="5353050" cy="2286000"/>
          </a:xfrm>
          <a:prstGeom prst="rect">
            <a:avLst/>
          </a:prstGeom>
          <a:solidFill>
            <a:srgbClr val="BE2025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</a:pPr>
            <a:r>
              <a:rPr dirty="0" sz="1400" spc="204" b="1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29" b="1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dirty="0" sz="1400" spc="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FFFFF"/>
                </a:solidFill>
                <a:latin typeface="Trebuchet MS"/>
                <a:cs typeface="Trebuchet MS"/>
              </a:rPr>
              <a:t>Solved</a:t>
            </a:r>
            <a:endParaRPr sz="1400">
              <a:latin typeface="Trebuchet MS"/>
              <a:cs typeface="Trebuchet MS"/>
            </a:endParaRPr>
          </a:p>
          <a:p>
            <a:pPr marL="129539" marR="219075">
              <a:lnSpc>
                <a:spcPct val="92100"/>
              </a:lnSpc>
              <a:spcBef>
                <a:spcPts val="1590"/>
              </a:spcBef>
            </a:pP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individuals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struggle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collect,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organize,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analyze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efficiently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barriers,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restrictions,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evolving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anti-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scraping 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measures.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limits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insights,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data-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decision-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non-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4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specialized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resources.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42983" y="1429424"/>
            <a:ext cx="3563620" cy="22860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</a:pPr>
            <a:r>
              <a:rPr dirty="0" sz="1400" spc="229" b="1">
                <a:solidFill>
                  <a:srgbClr val="F16629"/>
                </a:solidFill>
                <a:latin typeface="Trebuchet MS"/>
                <a:cs typeface="Trebuchet MS"/>
              </a:rPr>
              <a:t>Supporting</a:t>
            </a:r>
            <a:r>
              <a:rPr dirty="0" sz="1400" spc="22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400" spc="210" b="1">
                <a:solidFill>
                  <a:srgbClr val="F16629"/>
                </a:solidFill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  <a:p>
            <a:pPr marL="146050">
              <a:lnSpc>
                <a:spcPts val="1610"/>
              </a:lnSpc>
              <a:spcBef>
                <a:spcPts val="1460"/>
              </a:spcBef>
            </a:pPr>
            <a:r>
              <a:rPr dirty="0" sz="1400" spc="160">
                <a:latin typeface="Trebuchet MS"/>
                <a:cs typeface="Trebuchet MS"/>
              </a:rPr>
              <a:t>Businesses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face</a:t>
            </a:r>
            <a:r>
              <a:rPr dirty="0" sz="1400" spc="165">
                <a:latin typeface="Trebuchet MS"/>
                <a:cs typeface="Trebuchet MS"/>
              </a:rPr>
              <a:t> </a:t>
            </a:r>
            <a:r>
              <a:rPr dirty="0" sz="1400" spc="145">
                <a:latin typeface="Trebuchet MS"/>
                <a:cs typeface="Trebuchet MS"/>
              </a:rPr>
              <a:t>web</a:t>
            </a:r>
            <a:r>
              <a:rPr dirty="0" sz="1400" spc="135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  <a:p>
            <a:pPr marL="146050">
              <a:lnSpc>
                <a:spcPts val="1535"/>
              </a:lnSpc>
            </a:pPr>
            <a:r>
              <a:rPr dirty="0" sz="1400" spc="105">
                <a:latin typeface="Trebuchet MS"/>
                <a:cs typeface="Trebuchet MS"/>
              </a:rPr>
              <a:t>extraction</a:t>
            </a:r>
            <a:r>
              <a:rPr dirty="0" sz="1400" spc="120">
                <a:latin typeface="Trebuchet MS"/>
                <a:cs typeface="Trebuchet MS"/>
              </a:rPr>
              <a:t> </a:t>
            </a:r>
            <a:r>
              <a:rPr dirty="0" sz="1400" spc="135">
                <a:latin typeface="Trebuchet MS"/>
                <a:cs typeface="Trebuchet MS"/>
              </a:rPr>
              <a:t>challenges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145">
                <a:latin typeface="Trebuchet MS"/>
                <a:cs typeface="Trebuchet MS"/>
              </a:rPr>
              <a:t>due</a:t>
            </a:r>
            <a:r>
              <a:rPr dirty="0" sz="1400" spc="15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46050">
              <a:lnSpc>
                <a:spcPts val="1610"/>
              </a:lnSpc>
            </a:pPr>
            <a:r>
              <a:rPr dirty="0" sz="1400" spc="90">
                <a:latin typeface="Trebuchet MS"/>
                <a:cs typeface="Trebuchet MS"/>
              </a:rPr>
              <a:t>technical,</a:t>
            </a:r>
            <a:r>
              <a:rPr dirty="0" sz="1400" spc="12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legal,</a:t>
            </a:r>
            <a:r>
              <a:rPr dirty="0" sz="1400" spc="125">
                <a:latin typeface="Trebuchet MS"/>
                <a:cs typeface="Trebuchet MS"/>
              </a:rPr>
              <a:t> </a:t>
            </a:r>
            <a:r>
              <a:rPr dirty="0" sz="1400" spc="140">
                <a:latin typeface="Trebuchet MS"/>
                <a:cs typeface="Trebuchet MS"/>
              </a:rPr>
              <a:t>and</a:t>
            </a:r>
            <a:r>
              <a:rPr dirty="0" sz="1400" spc="12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cost</a:t>
            </a:r>
            <a:r>
              <a:rPr dirty="0" sz="1400" spc="15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barriers.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rebuchet MS"/>
              <a:cs typeface="Trebuchet MS"/>
            </a:endParaRPr>
          </a:p>
          <a:p>
            <a:pPr marL="146050" marR="245745">
              <a:lnSpc>
                <a:spcPts val="1090"/>
              </a:lnSpc>
            </a:pPr>
            <a:r>
              <a:rPr dirty="0" sz="1000" spc="145" b="1">
                <a:latin typeface="Trebuchet MS"/>
                <a:cs typeface="Trebuchet MS"/>
              </a:rPr>
              <a:t>Source</a:t>
            </a:r>
            <a:r>
              <a:rPr dirty="0" sz="1000" spc="145">
                <a:latin typeface="Trebuchet MS"/>
                <a:cs typeface="Trebuchet MS"/>
              </a:rPr>
              <a:t>: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114">
                <a:latin typeface="Trebuchet MS"/>
                <a:cs typeface="Trebuchet MS"/>
              </a:rPr>
              <a:t>Sources:</a:t>
            </a:r>
            <a:r>
              <a:rPr dirty="0" sz="1000" spc="90">
                <a:latin typeface="Trebuchet MS"/>
                <a:cs typeface="Trebuchet MS"/>
              </a:rPr>
              <a:t> </a:t>
            </a:r>
            <a:r>
              <a:rPr dirty="0" sz="1000" spc="105">
                <a:latin typeface="Trebuchet MS"/>
                <a:cs typeface="Trebuchet MS"/>
              </a:rPr>
              <a:t>Zyte</a:t>
            </a:r>
            <a:r>
              <a:rPr dirty="0" sz="1000" spc="13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Web</a:t>
            </a:r>
            <a:r>
              <a:rPr dirty="0" sz="1000" spc="110">
                <a:latin typeface="Trebuchet MS"/>
                <a:cs typeface="Trebuchet MS"/>
              </a:rPr>
              <a:t> </a:t>
            </a:r>
            <a:r>
              <a:rPr dirty="0" sz="1000" spc="120">
                <a:latin typeface="Trebuchet MS"/>
                <a:cs typeface="Trebuchet MS"/>
              </a:rPr>
              <a:t>Scraping</a:t>
            </a:r>
            <a:r>
              <a:rPr dirty="0" sz="1000" spc="105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Report, </a:t>
            </a:r>
            <a:r>
              <a:rPr dirty="0" sz="1000" spc="110">
                <a:latin typeface="Trebuchet MS"/>
                <a:cs typeface="Trebuchet MS"/>
              </a:rPr>
              <a:t>PromptCloud Survey,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80">
                <a:latin typeface="Trebuchet MS"/>
                <a:cs typeface="Trebuchet MS"/>
              </a:rPr>
              <a:t>Wikipedia,</a:t>
            </a:r>
            <a:r>
              <a:rPr dirty="0" sz="1000" spc="120">
                <a:latin typeface="Trebuchet MS"/>
                <a:cs typeface="Trebuchet MS"/>
              </a:rPr>
              <a:t> </a:t>
            </a:r>
            <a:r>
              <a:rPr dirty="0" sz="1000" spc="85">
                <a:latin typeface="Trebuchet MS"/>
                <a:cs typeface="Trebuchet MS"/>
              </a:rPr>
              <a:t>FTF</a:t>
            </a:r>
            <a:r>
              <a:rPr dirty="0" sz="1000" spc="114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News.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59971" y="3869933"/>
            <a:ext cx="683895" cy="683895"/>
            <a:chOff x="859971" y="3869933"/>
            <a:chExt cx="683895" cy="683895"/>
          </a:xfrm>
        </p:grpSpPr>
        <p:sp>
          <p:nvSpPr>
            <p:cNvPr id="8" name="object 8" descr=""/>
            <p:cNvSpPr/>
            <p:nvPr/>
          </p:nvSpPr>
          <p:spPr>
            <a:xfrm>
              <a:off x="859967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4" h="683895">
                  <a:moveTo>
                    <a:pt x="683336" y="341668"/>
                  </a:moveTo>
                  <a:lnTo>
                    <a:pt x="680770" y="299847"/>
                  </a:lnTo>
                  <a:lnTo>
                    <a:pt x="673100" y="258648"/>
                  </a:lnTo>
                  <a:lnTo>
                    <a:pt x="660450" y="218706"/>
                  </a:lnTo>
                  <a:lnTo>
                    <a:pt x="643001" y="180606"/>
                  </a:lnTo>
                  <a:lnTo>
                    <a:pt x="621017" y="144932"/>
                  </a:lnTo>
                  <a:lnTo>
                    <a:pt x="594829" y="112217"/>
                  </a:lnTo>
                  <a:lnTo>
                    <a:pt x="564845" y="82956"/>
                  </a:lnTo>
                  <a:lnTo>
                    <a:pt x="531495" y="57581"/>
                  </a:lnTo>
                  <a:lnTo>
                    <a:pt x="495287" y="36474"/>
                  </a:lnTo>
                  <a:lnTo>
                    <a:pt x="456780" y="19964"/>
                  </a:lnTo>
                  <a:lnTo>
                    <a:pt x="416534" y="8293"/>
                  </a:lnTo>
                  <a:lnTo>
                    <a:pt x="375158" y="1638"/>
                  </a:lnTo>
                  <a:lnTo>
                    <a:pt x="341668" y="0"/>
                  </a:lnTo>
                  <a:lnTo>
                    <a:pt x="338213" y="50"/>
                  </a:lnTo>
                  <a:lnTo>
                    <a:pt x="337604" y="0"/>
                  </a:lnTo>
                  <a:lnTo>
                    <a:pt x="336702" y="63"/>
                  </a:lnTo>
                  <a:lnTo>
                    <a:pt x="333286" y="101"/>
                  </a:lnTo>
                  <a:lnTo>
                    <a:pt x="324904" y="406"/>
                  </a:lnTo>
                  <a:lnTo>
                    <a:pt x="316534" y="927"/>
                  </a:lnTo>
                  <a:lnTo>
                    <a:pt x="308178" y="1638"/>
                  </a:lnTo>
                  <a:lnTo>
                    <a:pt x="300570" y="2489"/>
                  </a:lnTo>
                  <a:lnTo>
                    <a:pt x="291795" y="3073"/>
                  </a:lnTo>
                  <a:lnTo>
                    <a:pt x="247853" y="12052"/>
                  </a:lnTo>
                  <a:lnTo>
                    <a:pt x="206184" y="26530"/>
                  </a:lnTo>
                  <a:lnTo>
                    <a:pt x="167208" y="46088"/>
                  </a:lnTo>
                  <a:lnTo>
                    <a:pt x="131305" y="70345"/>
                  </a:lnTo>
                  <a:lnTo>
                    <a:pt x="98882" y="98882"/>
                  </a:lnTo>
                  <a:lnTo>
                    <a:pt x="70345" y="131305"/>
                  </a:lnTo>
                  <a:lnTo>
                    <a:pt x="46088" y="167208"/>
                  </a:lnTo>
                  <a:lnTo>
                    <a:pt x="26530" y="206184"/>
                  </a:lnTo>
                  <a:lnTo>
                    <a:pt x="12052" y="247853"/>
                  </a:lnTo>
                  <a:lnTo>
                    <a:pt x="3073" y="291795"/>
                  </a:lnTo>
                  <a:lnTo>
                    <a:pt x="2476" y="300583"/>
                  </a:lnTo>
                  <a:lnTo>
                    <a:pt x="1638" y="308178"/>
                  </a:lnTo>
                  <a:lnTo>
                    <a:pt x="927" y="316534"/>
                  </a:lnTo>
                  <a:lnTo>
                    <a:pt x="406" y="324904"/>
                  </a:lnTo>
                  <a:lnTo>
                    <a:pt x="101" y="333286"/>
                  </a:lnTo>
                  <a:lnTo>
                    <a:pt x="50" y="336715"/>
                  </a:lnTo>
                  <a:lnTo>
                    <a:pt x="0" y="337604"/>
                  </a:lnTo>
                  <a:lnTo>
                    <a:pt x="38" y="338226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69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33" y="545198"/>
                  </a:lnTo>
                  <a:lnTo>
                    <a:pt x="94208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80" y="650532"/>
                  </a:lnTo>
                  <a:lnTo>
                    <a:pt x="234492" y="666089"/>
                  </a:lnTo>
                  <a:lnTo>
                    <a:pt x="275018" y="676770"/>
                  </a:lnTo>
                  <a:lnTo>
                    <a:pt x="316534" y="682409"/>
                  </a:lnTo>
                  <a:lnTo>
                    <a:pt x="341668" y="683336"/>
                  </a:lnTo>
                  <a:lnTo>
                    <a:pt x="350062" y="683234"/>
                  </a:lnTo>
                  <a:lnTo>
                    <a:pt x="391807" y="679640"/>
                  </a:lnTo>
                  <a:lnTo>
                    <a:pt x="432790" y="670966"/>
                  </a:lnTo>
                  <a:lnTo>
                    <a:pt x="472427" y="657326"/>
                  </a:lnTo>
                  <a:lnTo>
                    <a:pt x="510082" y="638949"/>
                  </a:lnTo>
                  <a:lnTo>
                    <a:pt x="545198" y="616102"/>
                  </a:lnTo>
                  <a:lnTo>
                    <a:pt x="577265" y="589127"/>
                  </a:lnTo>
                  <a:lnTo>
                    <a:pt x="605790" y="558419"/>
                  </a:lnTo>
                  <a:lnTo>
                    <a:pt x="630339" y="524459"/>
                  </a:lnTo>
                  <a:lnTo>
                    <a:pt x="650532" y="487756"/>
                  </a:lnTo>
                  <a:lnTo>
                    <a:pt x="666089" y="448843"/>
                  </a:lnTo>
                  <a:lnTo>
                    <a:pt x="676770" y="408330"/>
                  </a:lnTo>
                  <a:lnTo>
                    <a:pt x="682409" y="366801"/>
                  </a:lnTo>
                  <a:lnTo>
                    <a:pt x="683234" y="350050"/>
                  </a:lnTo>
                  <a:lnTo>
                    <a:pt x="683336" y="341668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21410" y="4044441"/>
              <a:ext cx="352425" cy="334645"/>
            </a:xfrm>
            <a:custGeom>
              <a:avLst/>
              <a:gdLst/>
              <a:ahLst/>
              <a:cxnLst/>
              <a:rect l="l" t="t" r="r" b="b"/>
              <a:pathLst>
                <a:path w="352425" h="334645">
                  <a:moveTo>
                    <a:pt x="159029" y="228993"/>
                  </a:moveTo>
                  <a:lnTo>
                    <a:pt x="128371" y="196456"/>
                  </a:lnTo>
                  <a:lnTo>
                    <a:pt x="27609" y="294487"/>
                  </a:lnTo>
                  <a:lnTo>
                    <a:pt x="24422" y="297738"/>
                  </a:lnTo>
                  <a:lnTo>
                    <a:pt x="24422" y="303428"/>
                  </a:lnTo>
                  <a:lnTo>
                    <a:pt x="54686" y="334340"/>
                  </a:lnTo>
                  <a:lnTo>
                    <a:pt x="60261" y="334340"/>
                  </a:lnTo>
                  <a:lnTo>
                    <a:pt x="63449" y="331089"/>
                  </a:lnTo>
                  <a:lnTo>
                    <a:pt x="159029" y="228993"/>
                  </a:lnTo>
                  <a:close/>
                </a:path>
                <a:path w="352425" h="334645">
                  <a:moveTo>
                    <a:pt x="316750" y="298145"/>
                  </a:moveTo>
                  <a:lnTo>
                    <a:pt x="313563" y="294894"/>
                  </a:lnTo>
                  <a:lnTo>
                    <a:pt x="115227" y="101269"/>
                  </a:lnTo>
                  <a:lnTo>
                    <a:pt x="152666" y="62636"/>
                  </a:lnTo>
                  <a:lnTo>
                    <a:pt x="152666" y="56934"/>
                  </a:lnTo>
                  <a:lnTo>
                    <a:pt x="107657" y="10566"/>
                  </a:lnTo>
                  <a:lnTo>
                    <a:pt x="102082" y="10566"/>
                  </a:lnTo>
                  <a:lnTo>
                    <a:pt x="63449" y="50025"/>
                  </a:lnTo>
                  <a:lnTo>
                    <a:pt x="57073" y="43929"/>
                  </a:lnTo>
                  <a:lnTo>
                    <a:pt x="53886" y="40665"/>
                  </a:lnTo>
                  <a:lnTo>
                    <a:pt x="48310" y="40665"/>
                  </a:lnTo>
                  <a:lnTo>
                    <a:pt x="29591" y="59791"/>
                  </a:lnTo>
                  <a:lnTo>
                    <a:pt x="29591" y="65481"/>
                  </a:lnTo>
                  <a:lnTo>
                    <a:pt x="32778" y="68732"/>
                  </a:lnTo>
                  <a:lnTo>
                    <a:pt x="38760" y="75247"/>
                  </a:lnTo>
                  <a:lnTo>
                    <a:pt x="25615" y="88671"/>
                  </a:lnTo>
                  <a:lnTo>
                    <a:pt x="24015" y="90703"/>
                  </a:lnTo>
                  <a:lnTo>
                    <a:pt x="23215" y="93141"/>
                  </a:lnTo>
                  <a:lnTo>
                    <a:pt x="1308" y="151714"/>
                  </a:lnTo>
                  <a:lnTo>
                    <a:pt x="0" y="155028"/>
                  </a:lnTo>
                  <a:lnTo>
                    <a:pt x="660" y="157873"/>
                  </a:lnTo>
                  <a:lnTo>
                    <a:pt x="3314" y="160261"/>
                  </a:lnTo>
                  <a:lnTo>
                    <a:pt x="5702" y="162699"/>
                  </a:lnTo>
                  <a:lnTo>
                    <a:pt x="8890" y="163512"/>
                  </a:lnTo>
                  <a:lnTo>
                    <a:pt x="12077" y="162699"/>
                  </a:lnTo>
                  <a:lnTo>
                    <a:pt x="74206" y="141947"/>
                  </a:lnTo>
                  <a:lnTo>
                    <a:pt x="76593" y="140728"/>
                  </a:lnTo>
                  <a:lnTo>
                    <a:pt x="88544" y="128524"/>
                  </a:lnTo>
                  <a:lnTo>
                    <a:pt x="278117" y="331089"/>
                  </a:lnTo>
                  <a:lnTo>
                    <a:pt x="281305" y="334340"/>
                  </a:lnTo>
                  <a:lnTo>
                    <a:pt x="286880" y="334340"/>
                  </a:lnTo>
                  <a:lnTo>
                    <a:pt x="316750" y="303834"/>
                  </a:lnTo>
                  <a:lnTo>
                    <a:pt x="316750" y="298145"/>
                  </a:lnTo>
                  <a:close/>
                </a:path>
                <a:path w="352425" h="334645">
                  <a:moveTo>
                    <a:pt x="352196" y="122834"/>
                  </a:moveTo>
                  <a:lnTo>
                    <a:pt x="349808" y="119583"/>
                  </a:lnTo>
                  <a:lnTo>
                    <a:pt x="346252" y="114287"/>
                  </a:lnTo>
                  <a:lnTo>
                    <a:pt x="308787" y="58572"/>
                  </a:lnTo>
                  <a:lnTo>
                    <a:pt x="308787" y="58166"/>
                  </a:lnTo>
                  <a:lnTo>
                    <a:pt x="295643" y="44742"/>
                  </a:lnTo>
                  <a:lnTo>
                    <a:pt x="295643" y="44335"/>
                  </a:lnTo>
                  <a:lnTo>
                    <a:pt x="295249" y="43929"/>
                  </a:lnTo>
                  <a:lnTo>
                    <a:pt x="294843" y="43929"/>
                  </a:lnTo>
                  <a:lnTo>
                    <a:pt x="233908" y="2438"/>
                  </a:lnTo>
                  <a:lnTo>
                    <a:pt x="230720" y="0"/>
                  </a:lnTo>
                  <a:lnTo>
                    <a:pt x="225945" y="406"/>
                  </a:lnTo>
                  <a:lnTo>
                    <a:pt x="223151" y="3251"/>
                  </a:lnTo>
                  <a:lnTo>
                    <a:pt x="187312" y="39446"/>
                  </a:lnTo>
                  <a:lnTo>
                    <a:pt x="185712" y="41478"/>
                  </a:lnTo>
                  <a:lnTo>
                    <a:pt x="184924" y="43929"/>
                  </a:lnTo>
                  <a:lnTo>
                    <a:pt x="184924" y="46367"/>
                  </a:lnTo>
                  <a:lnTo>
                    <a:pt x="185318" y="48869"/>
                  </a:lnTo>
                  <a:lnTo>
                    <a:pt x="186512" y="50901"/>
                  </a:lnTo>
                  <a:lnTo>
                    <a:pt x="188506" y="52463"/>
                  </a:lnTo>
                  <a:lnTo>
                    <a:pt x="240284" y="87452"/>
                  </a:lnTo>
                  <a:lnTo>
                    <a:pt x="182930" y="143167"/>
                  </a:lnTo>
                  <a:lnTo>
                    <a:pt x="212394" y="172046"/>
                  </a:lnTo>
                  <a:lnTo>
                    <a:pt x="266573" y="114287"/>
                  </a:lnTo>
                  <a:lnTo>
                    <a:pt x="300024" y="165544"/>
                  </a:lnTo>
                  <a:lnTo>
                    <a:pt x="301612" y="167576"/>
                  </a:lnTo>
                  <a:lnTo>
                    <a:pt x="304012" y="168795"/>
                  </a:lnTo>
                  <a:lnTo>
                    <a:pt x="308787" y="169608"/>
                  </a:lnTo>
                  <a:lnTo>
                    <a:pt x="311569" y="168389"/>
                  </a:lnTo>
                  <a:lnTo>
                    <a:pt x="351802" y="127711"/>
                  </a:lnTo>
                  <a:lnTo>
                    <a:pt x="352196" y="1228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28235" y="3832828"/>
            <a:ext cx="1715135" cy="43560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170" b="1">
                <a:solidFill>
                  <a:srgbClr val="F16629"/>
                </a:solidFill>
                <a:latin typeface="Trebuchet MS"/>
                <a:cs typeface="Trebuchet MS"/>
              </a:rPr>
              <a:t>Area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10"/>
              </a:lnSpc>
            </a:pPr>
            <a:r>
              <a:rPr dirty="0" sz="1400" spc="160">
                <a:latin typeface="Trebuchet MS"/>
                <a:cs typeface="Trebuchet MS"/>
              </a:rPr>
              <a:t>Business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 spc="135">
                <a:latin typeface="Trebuchet MS"/>
                <a:cs typeface="Trebuchet MS"/>
              </a:rPr>
              <a:t>Services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878068" y="3869933"/>
            <a:ext cx="683895" cy="683895"/>
            <a:chOff x="3878068" y="3869933"/>
            <a:chExt cx="683895" cy="683895"/>
          </a:xfrm>
        </p:grpSpPr>
        <p:sp>
          <p:nvSpPr>
            <p:cNvPr id="12" name="object 12" descr=""/>
            <p:cNvSpPr/>
            <p:nvPr/>
          </p:nvSpPr>
          <p:spPr>
            <a:xfrm>
              <a:off x="3878059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683348" y="341668"/>
                  </a:moveTo>
                  <a:lnTo>
                    <a:pt x="680770" y="299847"/>
                  </a:lnTo>
                  <a:lnTo>
                    <a:pt x="673112" y="258648"/>
                  </a:lnTo>
                  <a:lnTo>
                    <a:pt x="660450" y="218706"/>
                  </a:lnTo>
                  <a:lnTo>
                    <a:pt x="643001" y="180606"/>
                  </a:lnTo>
                  <a:lnTo>
                    <a:pt x="621017" y="144932"/>
                  </a:lnTo>
                  <a:lnTo>
                    <a:pt x="594842" y="112217"/>
                  </a:lnTo>
                  <a:lnTo>
                    <a:pt x="564845" y="82956"/>
                  </a:lnTo>
                  <a:lnTo>
                    <a:pt x="531495" y="57581"/>
                  </a:lnTo>
                  <a:lnTo>
                    <a:pt x="495287" y="36474"/>
                  </a:lnTo>
                  <a:lnTo>
                    <a:pt x="456780" y="19964"/>
                  </a:lnTo>
                  <a:lnTo>
                    <a:pt x="416534" y="8293"/>
                  </a:lnTo>
                  <a:lnTo>
                    <a:pt x="375158" y="1638"/>
                  </a:lnTo>
                  <a:lnTo>
                    <a:pt x="341680" y="0"/>
                  </a:lnTo>
                  <a:lnTo>
                    <a:pt x="333286" y="101"/>
                  </a:lnTo>
                  <a:lnTo>
                    <a:pt x="291541" y="3695"/>
                  </a:lnTo>
                  <a:lnTo>
                    <a:pt x="250545" y="12369"/>
                  </a:lnTo>
                  <a:lnTo>
                    <a:pt x="210921" y="26009"/>
                  </a:lnTo>
                  <a:lnTo>
                    <a:pt x="173266" y="44386"/>
                  </a:lnTo>
                  <a:lnTo>
                    <a:pt x="138137" y="67233"/>
                  </a:lnTo>
                  <a:lnTo>
                    <a:pt x="106083" y="94208"/>
                  </a:lnTo>
                  <a:lnTo>
                    <a:pt x="77558" y="124917"/>
                  </a:lnTo>
                  <a:lnTo>
                    <a:pt x="53009" y="158877"/>
                  </a:lnTo>
                  <a:lnTo>
                    <a:pt x="32804" y="195580"/>
                  </a:lnTo>
                  <a:lnTo>
                    <a:pt x="17246" y="234492"/>
                  </a:lnTo>
                  <a:lnTo>
                    <a:pt x="6565" y="275005"/>
                  </a:lnTo>
                  <a:lnTo>
                    <a:pt x="927" y="316534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82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46" y="545198"/>
                  </a:lnTo>
                  <a:lnTo>
                    <a:pt x="94221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92" y="650532"/>
                  </a:lnTo>
                  <a:lnTo>
                    <a:pt x="234492" y="666089"/>
                  </a:lnTo>
                  <a:lnTo>
                    <a:pt x="275018" y="676770"/>
                  </a:lnTo>
                  <a:lnTo>
                    <a:pt x="316547" y="682409"/>
                  </a:lnTo>
                  <a:lnTo>
                    <a:pt x="341680" y="683336"/>
                  </a:lnTo>
                  <a:lnTo>
                    <a:pt x="345122" y="683298"/>
                  </a:lnTo>
                  <a:lnTo>
                    <a:pt x="345744" y="683336"/>
                  </a:lnTo>
                  <a:lnTo>
                    <a:pt x="346633" y="683285"/>
                  </a:lnTo>
                  <a:lnTo>
                    <a:pt x="350062" y="683234"/>
                  </a:lnTo>
                  <a:lnTo>
                    <a:pt x="358444" y="682929"/>
                  </a:lnTo>
                  <a:lnTo>
                    <a:pt x="366801" y="682409"/>
                  </a:lnTo>
                  <a:lnTo>
                    <a:pt x="375158" y="681697"/>
                  </a:lnTo>
                  <a:lnTo>
                    <a:pt x="382765" y="680859"/>
                  </a:lnTo>
                  <a:lnTo>
                    <a:pt x="391553" y="680262"/>
                  </a:lnTo>
                  <a:lnTo>
                    <a:pt x="435495" y="671283"/>
                  </a:lnTo>
                  <a:lnTo>
                    <a:pt x="477151" y="656805"/>
                  </a:lnTo>
                  <a:lnTo>
                    <a:pt x="516140" y="637247"/>
                  </a:lnTo>
                  <a:lnTo>
                    <a:pt x="552043" y="612990"/>
                  </a:lnTo>
                  <a:lnTo>
                    <a:pt x="584466" y="584454"/>
                  </a:lnTo>
                  <a:lnTo>
                    <a:pt x="613003" y="552030"/>
                  </a:lnTo>
                  <a:lnTo>
                    <a:pt x="637247" y="516128"/>
                  </a:lnTo>
                  <a:lnTo>
                    <a:pt x="656818" y="477151"/>
                  </a:lnTo>
                  <a:lnTo>
                    <a:pt x="671283" y="435483"/>
                  </a:lnTo>
                  <a:lnTo>
                    <a:pt x="680262" y="391541"/>
                  </a:lnTo>
                  <a:lnTo>
                    <a:pt x="680847" y="382714"/>
                  </a:lnTo>
                  <a:lnTo>
                    <a:pt x="681697" y="375158"/>
                  </a:lnTo>
                  <a:lnTo>
                    <a:pt x="682421" y="366801"/>
                  </a:lnTo>
                  <a:lnTo>
                    <a:pt x="682929" y="358432"/>
                  </a:lnTo>
                  <a:lnTo>
                    <a:pt x="683247" y="350050"/>
                  </a:lnTo>
                  <a:lnTo>
                    <a:pt x="683285" y="346633"/>
                  </a:lnTo>
                  <a:lnTo>
                    <a:pt x="683348" y="345732"/>
                  </a:lnTo>
                  <a:lnTo>
                    <a:pt x="683298" y="345122"/>
                  </a:lnTo>
                  <a:lnTo>
                    <a:pt x="683348" y="341668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59577" y="4043307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328459" y="328459"/>
                  </a:moveTo>
                  <a:lnTo>
                    <a:pt x="0" y="328459"/>
                  </a:lnTo>
                  <a:lnTo>
                    <a:pt x="0" y="198039"/>
                  </a:lnTo>
                  <a:lnTo>
                    <a:pt x="14496" y="0"/>
                  </a:lnTo>
                  <a:lnTo>
                    <a:pt x="53137" y="0"/>
                  </a:lnTo>
                  <a:lnTo>
                    <a:pt x="67626" y="198039"/>
                  </a:lnTo>
                  <a:lnTo>
                    <a:pt x="328459" y="198039"/>
                  </a:lnTo>
                  <a:lnTo>
                    <a:pt x="328459" y="251177"/>
                  </a:lnTo>
                  <a:lnTo>
                    <a:pt x="38641" y="251177"/>
                  </a:lnTo>
                  <a:lnTo>
                    <a:pt x="38641" y="294642"/>
                  </a:lnTo>
                  <a:lnTo>
                    <a:pt x="328459" y="294642"/>
                  </a:lnTo>
                  <a:lnTo>
                    <a:pt x="328459" y="328459"/>
                  </a:lnTo>
                  <a:close/>
                </a:path>
                <a:path w="328929" h="328929">
                  <a:moveTo>
                    <a:pt x="198039" y="198039"/>
                  </a:moveTo>
                  <a:lnTo>
                    <a:pt x="67626" y="198039"/>
                  </a:lnTo>
                  <a:lnTo>
                    <a:pt x="198039" y="130420"/>
                  </a:lnTo>
                  <a:lnTo>
                    <a:pt x="198039" y="198039"/>
                  </a:lnTo>
                  <a:close/>
                </a:path>
                <a:path w="328929" h="328929">
                  <a:moveTo>
                    <a:pt x="328459" y="198039"/>
                  </a:moveTo>
                  <a:lnTo>
                    <a:pt x="198039" y="198039"/>
                  </a:lnTo>
                  <a:lnTo>
                    <a:pt x="328459" y="130420"/>
                  </a:lnTo>
                  <a:lnTo>
                    <a:pt x="328459" y="198039"/>
                  </a:lnTo>
                  <a:close/>
                </a:path>
                <a:path w="328929" h="328929">
                  <a:moveTo>
                    <a:pt x="135252" y="294642"/>
                  </a:moveTo>
                  <a:lnTo>
                    <a:pt x="96611" y="294642"/>
                  </a:lnTo>
                  <a:lnTo>
                    <a:pt x="96611" y="251177"/>
                  </a:lnTo>
                  <a:lnTo>
                    <a:pt x="135252" y="251177"/>
                  </a:lnTo>
                  <a:lnTo>
                    <a:pt x="135252" y="294642"/>
                  </a:lnTo>
                  <a:close/>
                </a:path>
                <a:path w="328929" h="328929">
                  <a:moveTo>
                    <a:pt x="231848" y="294642"/>
                  </a:moveTo>
                  <a:lnTo>
                    <a:pt x="193207" y="294642"/>
                  </a:lnTo>
                  <a:lnTo>
                    <a:pt x="193207" y="251177"/>
                  </a:lnTo>
                  <a:lnTo>
                    <a:pt x="231848" y="251177"/>
                  </a:lnTo>
                  <a:lnTo>
                    <a:pt x="231848" y="294642"/>
                  </a:lnTo>
                  <a:close/>
                </a:path>
                <a:path w="328929" h="328929">
                  <a:moveTo>
                    <a:pt x="328459" y="294642"/>
                  </a:moveTo>
                  <a:lnTo>
                    <a:pt x="289818" y="294642"/>
                  </a:lnTo>
                  <a:lnTo>
                    <a:pt x="289818" y="251177"/>
                  </a:lnTo>
                  <a:lnTo>
                    <a:pt x="328459" y="251177"/>
                  </a:lnTo>
                  <a:lnTo>
                    <a:pt x="328459" y="29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646331" y="3832828"/>
            <a:ext cx="1069340" cy="43560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195" b="1">
                <a:solidFill>
                  <a:srgbClr val="F16629"/>
                </a:solidFill>
                <a:latin typeface="Trebuchet MS"/>
                <a:cs typeface="Trebuchet MS"/>
              </a:rPr>
              <a:t>Industry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10"/>
              </a:lnSpc>
            </a:pPr>
            <a:r>
              <a:rPr dirty="0" sz="1400" spc="95">
                <a:latin typeface="Trebuchet MS"/>
                <a:cs typeface="Trebuchet MS"/>
              </a:rPr>
              <a:t>Technology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896165" y="3869933"/>
            <a:ext cx="683895" cy="683895"/>
            <a:chOff x="6896165" y="3869933"/>
            <a:chExt cx="683895" cy="683895"/>
          </a:xfrm>
        </p:grpSpPr>
        <p:sp>
          <p:nvSpPr>
            <p:cNvPr id="16" name="object 16" descr=""/>
            <p:cNvSpPr/>
            <p:nvPr/>
          </p:nvSpPr>
          <p:spPr>
            <a:xfrm>
              <a:off x="6896163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683336" y="337604"/>
                  </a:moveTo>
                  <a:lnTo>
                    <a:pt x="683272" y="336715"/>
                  </a:lnTo>
                  <a:lnTo>
                    <a:pt x="683234" y="333286"/>
                  </a:lnTo>
                  <a:lnTo>
                    <a:pt x="682929" y="324904"/>
                  </a:lnTo>
                  <a:lnTo>
                    <a:pt x="682409" y="316534"/>
                  </a:lnTo>
                  <a:lnTo>
                    <a:pt x="681697" y="308178"/>
                  </a:lnTo>
                  <a:lnTo>
                    <a:pt x="680847" y="300583"/>
                  </a:lnTo>
                  <a:lnTo>
                    <a:pt x="680262" y="291795"/>
                  </a:lnTo>
                  <a:lnTo>
                    <a:pt x="671283" y="247853"/>
                  </a:lnTo>
                  <a:lnTo>
                    <a:pt x="656805" y="206184"/>
                  </a:lnTo>
                  <a:lnTo>
                    <a:pt x="637247" y="167208"/>
                  </a:lnTo>
                  <a:lnTo>
                    <a:pt x="612990" y="131305"/>
                  </a:lnTo>
                  <a:lnTo>
                    <a:pt x="584454" y="98882"/>
                  </a:lnTo>
                  <a:lnTo>
                    <a:pt x="552030" y="70345"/>
                  </a:lnTo>
                  <a:lnTo>
                    <a:pt x="516128" y="46088"/>
                  </a:lnTo>
                  <a:lnTo>
                    <a:pt x="477151" y="26530"/>
                  </a:lnTo>
                  <a:lnTo>
                    <a:pt x="435483" y="12052"/>
                  </a:lnTo>
                  <a:lnTo>
                    <a:pt x="391541" y="3073"/>
                  </a:lnTo>
                  <a:lnTo>
                    <a:pt x="382752" y="2489"/>
                  </a:lnTo>
                  <a:lnTo>
                    <a:pt x="375158" y="1638"/>
                  </a:lnTo>
                  <a:lnTo>
                    <a:pt x="366801" y="927"/>
                  </a:lnTo>
                  <a:lnTo>
                    <a:pt x="358432" y="406"/>
                  </a:lnTo>
                  <a:lnTo>
                    <a:pt x="350050" y="101"/>
                  </a:lnTo>
                  <a:lnTo>
                    <a:pt x="346621" y="63"/>
                  </a:lnTo>
                  <a:lnTo>
                    <a:pt x="345732" y="0"/>
                  </a:lnTo>
                  <a:lnTo>
                    <a:pt x="345109" y="50"/>
                  </a:lnTo>
                  <a:lnTo>
                    <a:pt x="341668" y="0"/>
                  </a:lnTo>
                  <a:lnTo>
                    <a:pt x="333286" y="101"/>
                  </a:lnTo>
                  <a:lnTo>
                    <a:pt x="291528" y="3695"/>
                  </a:lnTo>
                  <a:lnTo>
                    <a:pt x="250545" y="12369"/>
                  </a:lnTo>
                  <a:lnTo>
                    <a:pt x="210908" y="26009"/>
                  </a:lnTo>
                  <a:lnTo>
                    <a:pt x="173253" y="44386"/>
                  </a:lnTo>
                  <a:lnTo>
                    <a:pt x="138137" y="67233"/>
                  </a:lnTo>
                  <a:lnTo>
                    <a:pt x="106070" y="94208"/>
                  </a:lnTo>
                  <a:lnTo>
                    <a:pt x="77546" y="124917"/>
                  </a:lnTo>
                  <a:lnTo>
                    <a:pt x="52997" y="158877"/>
                  </a:lnTo>
                  <a:lnTo>
                    <a:pt x="32804" y="195580"/>
                  </a:lnTo>
                  <a:lnTo>
                    <a:pt x="17246" y="234492"/>
                  </a:lnTo>
                  <a:lnTo>
                    <a:pt x="6565" y="275005"/>
                  </a:lnTo>
                  <a:lnTo>
                    <a:pt x="927" y="316534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69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33" y="545198"/>
                  </a:lnTo>
                  <a:lnTo>
                    <a:pt x="94208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80" y="650532"/>
                  </a:lnTo>
                  <a:lnTo>
                    <a:pt x="234492" y="666089"/>
                  </a:lnTo>
                  <a:lnTo>
                    <a:pt x="275005" y="676770"/>
                  </a:lnTo>
                  <a:lnTo>
                    <a:pt x="316534" y="682409"/>
                  </a:lnTo>
                  <a:lnTo>
                    <a:pt x="341668" y="683336"/>
                  </a:lnTo>
                  <a:lnTo>
                    <a:pt x="350050" y="683234"/>
                  </a:lnTo>
                  <a:lnTo>
                    <a:pt x="391795" y="679640"/>
                  </a:lnTo>
                  <a:lnTo>
                    <a:pt x="432790" y="670966"/>
                  </a:lnTo>
                  <a:lnTo>
                    <a:pt x="472414" y="657326"/>
                  </a:lnTo>
                  <a:lnTo>
                    <a:pt x="510082" y="638949"/>
                  </a:lnTo>
                  <a:lnTo>
                    <a:pt x="545198" y="616102"/>
                  </a:lnTo>
                  <a:lnTo>
                    <a:pt x="577265" y="589127"/>
                  </a:lnTo>
                  <a:lnTo>
                    <a:pt x="605777" y="558419"/>
                  </a:lnTo>
                  <a:lnTo>
                    <a:pt x="630326" y="524459"/>
                  </a:lnTo>
                  <a:lnTo>
                    <a:pt x="650532" y="487756"/>
                  </a:lnTo>
                  <a:lnTo>
                    <a:pt x="666089" y="448843"/>
                  </a:lnTo>
                  <a:lnTo>
                    <a:pt x="676770" y="408330"/>
                  </a:lnTo>
                  <a:lnTo>
                    <a:pt x="682409" y="366801"/>
                  </a:lnTo>
                  <a:lnTo>
                    <a:pt x="683336" y="341668"/>
                  </a:lnTo>
                  <a:lnTo>
                    <a:pt x="683285" y="338226"/>
                  </a:lnTo>
                  <a:lnTo>
                    <a:pt x="683336" y="337604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058362" y="4023994"/>
              <a:ext cx="306705" cy="367665"/>
            </a:xfrm>
            <a:custGeom>
              <a:avLst/>
              <a:gdLst/>
              <a:ahLst/>
              <a:cxnLst/>
              <a:rect l="l" t="t" r="r" b="b"/>
              <a:pathLst>
                <a:path w="306704" h="367664">
                  <a:moveTo>
                    <a:pt x="183542" y="367085"/>
                  </a:moveTo>
                  <a:lnTo>
                    <a:pt x="134726" y="360533"/>
                  </a:lnTo>
                  <a:lnTo>
                    <a:pt x="90875" y="342041"/>
                  </a:lnTo>
                  <a:lnTo>
                    <a:pt x="53732" y="313352"/>
                  </a:lnTo>
                  <a:lnTo>
                    <a:pt x="25043" y="276210"/>
                  </a:lnTo>
                  <a:lnTo>
                    <a:pt x="6551" y="232359"/>
                  </a:lnTo>
                  <a:lnTo>
                    <a:pt x="0" y="183542"/>
                  </a:lnTo>
                  <a:lnTo>
                    <a:pt x="6171" y="136402"/>
                  </a:lnTo>
                  <a:lnTo>
                    <a:pt x="23613" y="93664"/>
                  </a:lnTo>
                  <a:lnTo>
                    <a:pt x="50715" y="56991"/>
                  </a:lnTo>
                  <a:lnTo>
                    <a:pt x="85867" y="28046"/>
                  </a:lnTo>
                  <a:lnTo>
                    <a:pt x="127458" y="8495"/>
                  </a:lnTo>
                  <a:lnTo>
                    <a:pt x="173878" y="0"/>
                  </a:lnTo>
                  <a:lnTo>
                    <a:pt x="173878" y="187406"/>
                  </a:lnTo>
                  <a:lnTo>
                    <a:pt x="306227" y="319755"/>
                  </a:lnTo>
                  <a:lnTo>
                    <a:pt x="279247" y="340192"/>
                  </a:lnTo>
                  <a:lnTo>
                    <a:pt x="249415" y="355012"/>
                  </a:lnTo>
                  <a:lnTo>
                    <a:pt x="217317" y="364037"/>
                  </a:lnTo>
                  <a:lnTo>
                    <a:pt x="183542" y="3670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1569" y="4023994"/>
              <a:ext cx="173398" cy="17387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089" y="4217201"/>
              <a:ext cx="159877" cy="11302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664429" y="3832828"/>
            <a:ext cx="1388745" cy="43560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215" b="1">
                <a:solidFill>
                  <a:srgbClr val="F16629"/>
                </a:solidFill>
                <a:latin typeface="Trebuchet MS"/>
                <a:cs typeface="Trebuchet MS"/>
              </a:rPr>
              <a:t>Domain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10"/>
              </a:lnSpc>
            </a:pPr>
            <a:r>
              <a:rPr dirty="0" sz="1400" spc="145">
                <a:latin typeface="Trebuchet MS"/>
                <a:cs typeface="Trebuchet MS"/>
              </a:rPr>
              <a:t>Data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Analytics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25"/>
              <a:t>Problem</a:t>
            </a:r>
            <a:r>
              <a:rPr dirty="0" spc="270"/>
              <a:t> </a:t>
            </a:r>
            <a:r>
              <a:rPr dirty="0" spc="320"/>
              <a:t>Analysis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9971" y="1380614"/>
            <a:ext cx="2212975" cy="4230370"/>
            <a:chOff x="859971" y="1380614"/>
            <a:chExt cx="2212975" cy="4230370"/>
          </a:xfrm>
        </p:grpSpPr>
        <p:sp>
          <p:nvSpPr>
            <p:cNvPr id="6" name="object 6" descr=""/>
            <p:cNvSpPr/>
            <p:nvPr/>
          </p:nvSpPr>
          <p:spPr>
            <a:xfrm>
              <a:off x="859971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5957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511" y="406755"/>
                  </a:moveTo>
                  <a:lnTo>
                    <a:pt x="811555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19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39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73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44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53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456" y="1656261"/>
              <a:ext cx="289818" cy="2526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858823" y="1637908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10132" y="220735"/>
                  </a:moveTo>
                  <a:lnTo>
                    <a:pt x="67043" y="211733"/>
                  </a:lnTo>
                  <a:lnTo>
                    <a:pt x="32061" y="187831"/>
                  </a:lnTo>
                  <a:lnTo>
                    <a:pt x="8581" y="152609"/>
                  </a:lnTo>
                  <a:lnTo>
                    <a:pt x="0" y="109643"/>
                  </a:lnTo>
                  <a:lnTo>
                    <a:pt x="8581" y="66769"/>
                  </a:lnTo>
                  <a:lnTo>
                    <a:pt x="32061" y="31820"/>
                  </a:lnTo>
                  <a:lnTo>
                    <a:pt x="67043" y="8371"/>
                  </a:lnTo>
                  <a:lnTo>
                    <a:pt x="110132" y="0"/>
                  </a:lnTo>
                  <a:lnTo>
                    <a:pt x="153288" y="9005"/>
                  </a:lnTo>
                  <a:lnTo>
                    <a:pt x="173402" y="22704"/>
                  </a:lnTo>
                  <a:lnTo>
                    <a:pt x="110612" y="22704"/>
                  </a:lnTo>
                  <a:lnTo>
                    <a:pt x="94908" y="24055"/>
                  </a:lnTo>
                  <a:lnTo>
                    <a:pt x="53137" y="43953"/>
                  </a:lnTo>
                  <a:lnTo>
                    <a:pt x="22765" y="103790"/>
                  </a:lnTo>
                  <a:lnTo>
                    <a:pt x="26576" y="137216"/>
                  </a:lnTo>
                  <a:lnTo>
                    <a:pt x="43473" y="167605"/>
                  </a:lnTo>
                  <a:lnTo>
                    <a:pt x="204153" y="167605"/>
                  </a:lnTo>
                  <a:lnTo>
                    <a:pt x="197559" y="177750"/>
                  </a:lnTo>
                  <a:lnTo>
                    <a:pt x="213975" y="193695"/>
                  </a:lnTo>
                  <a:lnTo>
                    <a:pt x="223712" y="193695"/>
                  </a:lnTo>
                  <a:lnTo>
                    <a:pt x="226478" y="194173"/>
                  </a:lnTo>
                  <a:lnTo>
                    <a:pt x="232118" y="196679"/>
                  </a:lnTo>
                  <a:lnTo>
                    <a:pt x="233936" y="198039"/>
                  </a:lnTo>
                  <a:lnTo>
                    <a:pt x="177750" y="198039"/>
                  </a:lnTo>
                  <a:lnTo>
                    <a:pt x="162228" y="207900"/>
                  </a:lnTo>
                  <a:lnTo>
                    <a:pt x="145573" y="215000"/>
                  </a:lnTo>
                  <a:lnTo>
                    <a:pt x="128102" y="219294"/>
                  </a:lnTo>
                  <a:lnTo>
                    <a:pt x="110132" y="220735"/>
                  </a:lnTo>
                  <a:close/>
                </a:path>
                <a:path w="291464" h="291464">
                  <a:moveTo>
                    <a:pt x="204465" y="167126"/>
                  </a:moveTo>
                  <a:lnTo>
                    <a:pt x="177750" y="167126"/>
                  </a:lnTo>
                  <a:lnTo>
                    <a:pt x="186704" y="154695"/>
                  </a:lnTo>
                  <a:lnTo>
                    <a:pt x="193212" y="140861"/>
                  </a:lnTo>
                  <a:lnTo>
                    <a:pt x="197183" y="126030"/>
                  </a:lnTo>
                  <a:lnTo>
                    <a:pt x="198485" y="111091"/>
                  </a:lnTo>
                  <a:lnTo>
                    <a:pt x="198527" y="110612"/>
                  </a:lnTo>
                  <a:lnTo>
                    <a:pt x="191651" y="76295"/>
                  </a:lnTo>
                  <a:lnTo>
                    <a:pt x="172864" y="48363"/>
                  </a:lnTo>
                  <a:lnTo>
                    <a:pt x="144930" y="29579"/>
                  </a:lnTo>
                  <a:lnTo>
                    <a:pt x="110612" y="22704"/>
                  </a:lnTo>
                  <a:lnTo>
                    <a:pt x="173402" y="22704"/>
                  </a:lnTo>
                  <a:lnTo>
                    <a:pt x="188382" y="32907"/>
                  </a:lnTo>
                  <a:lnTo>
                    <a:pt x="211881" y="68127"/>
                  </a:lnTo>
                  <a:lnTo>
                    <a:pt x="220162" y="110612"/>
                  </a:lnTo>
                  <a:lnTo>
                    <a:pt x="220255" y="111091"/>
                  </a:lnTo>
                  <a:lnTo>
                    <a:pt x="218814" y="128979"/>
                  </a:lnTo>
                  <a:lnTo>
                    <a:pt x="214520" y="146233"/>
                  </a:lnTo>
                  <a:lnTo>
                    <a:pt x="207420" y="162580"/>
                  </a:lnTo>
                  <a:lnTo>
                    <a:pt x="204465" y="167126"/>
                  </a:lnTo>
                  <a:close/>
                </a:path>
                <a:path w="291464" h="291464">
                  <a:moveTo>
                    <a:pt x="204153" y="167605"/>
                  </a:moveTo>
                  <a:lnTo>
                    <a:pt x="43473" y="167605"/>
                  </a:lnTo>
                  <a:lnTo>
                    <a:pt x="49721" y="164247"/>
                  </a:lnTo>
                  <a:lnTo>
                    <a:pt x="89422" y="152392"/>
                  </a:lnTo>
                  <a:lnTo>
                    <a:pt x="109643" y="150701"/>
                  </a:lnTo>
                  <a:lnTo>
                    <a:pt x="119781" y="151139"/>
                  </a:lnTo>
                  <a:lnTo>
                    <a:pt x="163926" y="161327"/>
                  </a:lnTo>
                  <a:lnTo>
                    <a:pt x="177750" y="167126"/>
                  </a:lnTo>
                  <a:lnTo>
                    <a:pt x="204465" y="167126"/>
                  </a:lnTo>
                  <a:lnTo>
                    <a:pt x="204153" y="167605"/>
                  </a:lnTo>
                  <a:close/>
                </a:path>
                <a:path w="291464" h="291464">
                  <a:moveTo>
                    <a:pt x="223712" y="193695"/>
                  </a:moveTo>
                  <a:lnTo>
                    <a:pt x="213975" y="193695"/>
                  </a:lnTo>
                  <a:lnTo>
                    <a:pt x="220385" y="193118"/>
                  </a:lnTo>
                  <a:lnTo>
                    <a:pt x="223712" y="193695"/>
                  </a:lnTo>
                  <a:close/>
                </a:path>
                <a:path w="291464" h="291464">
                  <a:moveTo>
                    <a:pt x="264754" y="290959"/>
                  </a:moveTo>
                  <a:lnTo>
                    <a:pt x="200935" y="237160"/>
                  </a:lnTo>
                  <a:lnTo>
                    <a:pt x="192727" y="222191"/>
                  </a:lnTo>
                  <a:lnTo>
                    <a:pt x="194175" y="213975"/>
                  </a:lnTo>
                  <a:lnTo>
                    <a:pt x="177750" y="198039"/>
                  </a:lnTo>
                  <a:lnTo>
                    <a:pt x="233936" y="198039"/>
                  </a:lnTo>
                  <a:lnTo>
                    <a:pt x="237168" y="200455"/>
                  </a:lnTo>
                  <a:lnTo>
                    <a:pt x="284018" y="247784"/>
                  </a:lnTo>
                  <a:lnTo>
                    <a:pt x="289367" y="256366"/>
                  </a:lnTo>
                  <a:lnTo>
                    <a:pt x="290959" y="266081"/>
                  </a:lnTo>
                  <a:lnTo>
                    <a:pt x="288839" y="275706"/>
                  </a:lnTo>
                  <a:lnTo>
                    <a:pt x="283050" y="284018"/>
                  </a:lnTo>
                  <a:lnTo>
                    <a:pt x="274468" y="289367"/>
                  </a:lnTo>
                  <a:lnTo>
                    <a:pt x="264754" y="290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689" y="1680414"/>
              <a:ext cx="97563" cy="975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32" y="1656355"/>
              <a:ext cx="111580" cy="18490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63196" y="2254632"/>
            <a:ext cx="2004060" cy="315468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256540" marR="250190" indent="-1270">
              <a:lnSpc>
                <a:spcPts val="1730"/>
              </a:lnSpc>
              <a:spcBef>
                <a:spcPts val="250"/>
              </a:spcBef>
            </a:pPr>
            <a:r>
              <a:rPr dirty="0" sz="1500" spc="175" b="1">
                <a:solidFill>
                  <a:srgbClr val="F16629"/>
                </a:solidFill>
                <a:latin typeface="Trebuchet MS"/>
                <a:cs typeface="Trebuchet MS"/>
              </a:rPr>
              <a:t>Affected </a:t>
            </a:r>
            <a:r>
              <a:rPr dirty="0" sz="1500" spc="204" b="1">
                <a:solidFill>
                  <a:srgbClr val="F16629"/>
                </a:solidFill>
                <a:latin typeface="Trebuchet MS"/>
                <a:cs typeface="Trebuchet MS"/>
              </a:rPr>
              <a:t>Stakeholders</a:t>
            </a:r>
            <a:endParaRPr sz="1500">
              <a:latin typeface="Trebuchet MS"/>
              <a:cs typeface="Trebuchet MS"/>
            </a:endParaRPr>
          </a:p>
          <a:p>
            <a:pPr algn="ctr" marL="12700" marR="5080" indent="-3175">
              <a:lnSpc>
                <a:spcPct val="91900"/>
              </a:lnSpc>
              <a:spcBef>
                <a:spcPts val="730"/>
              </a:spcBef>
            </a:pPr>
            <a:r>
              <a:rPr dirty="0" sz="1150" spc="114">
                <a:latin typeface="Trebuchet MS"/>
                <a:cs typeface="Trebuchet MS"/>
              </a:rPr>
              <a:t>Small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businesses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30">
                <a:latin typeface="Trebuchet MS"/>
                <a:cs typeface="Trebuchet MS"/>
              </a:rPr>
              <a:t>&amp; </a:t>
            </a:r>
            <a:r>
              <a:rPr dirty="0" sz="1150" spc="95">
                <a:latin typeface="Trebuchet MS"/>
                <a:cs typeface="Trebuchet MS"/>
              </a:rPr>
              <a:t>startups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45">
                <a:latin typeface="Trebuchet MS"/>
                <a:cs typeface="Trebuchet MS"/>
              </a:rPr>
              <a:t>–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Lack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resources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expertise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for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 </a:t>
            </a:r>
            <a:r>
              <a:rPr dirty="0" sz="1150" spc="65">
                <a:latin typeface="Trebuchet MS"/>
                <a:cs typeface="Trebuchet MS"/>
              </a:rPr>
              <a:t>collection.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Market </a:t>
            </a:r>
            <a:r>
              <a:rPr dirty="0" sz="1150" spc="100">
                <a:latin typeface="Trebuchet MS"/>
                <a:cs typeface="Trebuchet MS"/>
              </a:rPr>
              <a:t>researchers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&amp;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analysts </a:t>
            </a:r>
            <a:r>
              <a:rPr dirty="0" sz="1150" spc="95">
                <a:latin typeface="Trebuchet MS"/>
                <a:cs typeface="Trebuchet MS"/>
              </a:rPr>
              <a:t>– </a:t>
            </a:r>
            <a:r>
              <a:rPr dirty="0" sz="1150" spc="100">
                <a:latin typeface="Trebuchet MS"/>
                <a:cs typeface="Trebuchet MS"/>
              </a:rPr>
              <a:t>Struggle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accessing </a:t>
            </a:r>
            <a:r>
              <a:rPr dirty="0" sz="1150" spc="75">
                <a:latin typeface="Trebuchet MS"/>
                <a:cs typeface="Trebuchet MS"/>
              </a:rPr>
              <a:t>real-time,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structured </a:t>
            </a:r>
            <a:r>
              <a:rPr dirty="0" sz="1150" spc="70">
                <a:latin typeface="Trebuchet MS"/>
                <a:cs typeface="Trebuchet MS"/>
              </a:rPr>
              <a:t>data.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E-</a:t>
            </a:r>
            <a:r>
              <a:rPr dirty="0" sz="1150" spc="120">
                <a:latin typeface="Trebuchet MS"/>
                <a:cs typeface="Trebuchet MS"/>
              </a:rPr>
              <a:t>commerce businesses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45">
                <a:latin typeface="Trebuchet MS"/>
                <a:cs typeface="Trebuchet MS"/>
              </a:rPr>
              <a:t>–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Face </a:t>
            </a:r>
            <a:r>
              <a:rPr dirty="0" sz="1150" spc="105">
                <a:latin typeface="Trebuchet MS"/>
                <a:cs typeface="Trebuchet MS"/>
              </a:rPr>
              <a:t>challenges </a:t>
            </a:r>
            <a:r>
              <a:rPr dirty="0" sz="1150" spc="65">
                <a:latin typeface="Trebuchet MS"/>
                <a:cs typeface="Trebuchet MS"/>
              </a:rPr>
              <a:t>in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tracking </a:t>
            </a:r>
            <a:r>
              <a:rPr dirty="0" sz="1150" spc="95">
                <a:latin typeface="Trebuchet MS"/>
                <a:cs typeface="Trebuchet MS"/>
              </a:rPr>
              <a:t>competitor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pricing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 </a:t>
            </a:r>
            <a:r>
              <a:rPr dirty="0" sz="1150" spc="70">
                <a:latin typeface="Trebuchet MS"/>
                <a:cs typeface="Trebuchet MS"/>
              </a:rPr>
              <a:t>trends.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Journalists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30">
                <a:latin typeface="Trebuchet MS"/>
                <a:cs typeface="Trebuchet MS"/>
              </a:rPr>
              <a:t>&amp; </a:t>
            </a:r>
            <a:r>
              <a:rPr dirty="0" sz="1150" spc="100">
                <a:latin typeface="Trebuchet MS"/>
                <a:cs typeface="Trebuchet MS"/>
              </a:rPr>
              <a:t>researchers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145">
                <a:latin typeface="Trebuchet MS"/>
                <a:cs typeface="Trebuchet MS"/>
              </a:rPr>
              <a:t>–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Encounter </a:t>
            </a:r>
            <a:r>
              <a:rPr dirty="0" sz="1150" spc="60">
                <a:latin typeface="Trebuchet MS"/>
                <a:cs typeface="Trebuchet MS"/>
              </a:rPr>
              <a:t>difficulties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in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gathering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00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verifying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online information.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121510" y="1380614"/>
            <a:ext cx="2212975" cy="4230370"/>
            <a:chOff x="3121510" y="1380614"/>
            <a:chExt cx="2212975" cy="4230370"/>
          </a:xfrm>
        </p:grpSpPr>
        <p:sp>
          <p:nvSpPr>
            <p:cNvPr id="14" name="object 14" descr=""/>
            <p:cNvSpPr/>
            <p:nvPr/>
          </p:nvSpPr>
          <p:spPr>
            <a:xfrm>
              <a:off x="3121510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2111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55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39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44365" y="1632038"/>
              <a:ext cx="407034" cy="337820"/>
            </a:xfrm>
            <a:custGeom>
              <a:avLst/>
              <a:gdLst/>
              <a:ahLst/>
              <a:cxnLst/>
              <a:rect l="l" t="t" r="r" b="b"/>
              <a:pathLst>
                <a:path w="407035" h="337819">
                  <a:moveTo>
                    <a:pt x="83083" y="24155"/>
                  </a:moveTo>
                  <a:lnTo>
                    <a:pt x="81191" y="14757"/>
                  </a:lnTo>
                  <a:lnTo>
                    <a:pt x="76009" y="7073"/>
                  </a:lnTo>
                  <a:lnTo>
                    <a:pt x="68338" y="1905"/>
                  </a:lnTo>
                  <a:lnTo>
                    <a:pt x="58940" y="0"/>
                  </a:lnTo>
                  <a:lnTo>
                    <a:pt x="49542" y="1905"/>
                  </a:lnTo>
                  <a:lnTo>
                    <a:pt x="41859" y="7073"/>
                  </a:lnTo>
                  <a:lnTo>
                    <a:pt x="36690" y="14757"/>
                  </a:lnTo>
                  <a:lnTo>
                    <a:pt x="34785" y="24155"/>
                  </a:lnTo>
                  <a:lnTo>
                    <a:pt x="36690" y="33553"/>
                  </a:lnTo>
                  <a:lnTo>
                    <a:pt x="41859" y="41236"/>
                  </a:lnTo>
                  <a:lnTo>
                    <a:pt x="49542" y="46405"/>
                  </a:lnTo>
                  <a:lnTo>
                    <a:pt x="58940" y="48310"/>
                  </a:lnTo>
                  <a:lnTo>
                    <a:pt x="68338" y="46405"/>
                  </a:lnTo>
                  <a:lnTo>
                    <a:pt x="76009" y="41236"/>
                  </a:lnTo>
                  <a:lnTo>
                    <a:pt x="81191" y="33553"/>
                  </a:lnTo>
                  <a:lnTo>
                    <a:pt x="83083" y="24155"/>
                  </a:lnTo>
                  <a:close/>
                </a:path>
                <a:path w="407035" h="337819">
                  <a:moveTo>
                    <a:pt x="179501" y="24155"/>
                  </a:moveTo>
                  <a:lnTo>
                    <a:pt x="177596" y="14757"/>
                  </a:lnTo>
                  <a:lnTo>
                    <a:pt x="172427" y="7073"/>
                  </a:lnTo>
                  <a:lnTo>
                    <a:pt x="164744" y="1905"/>
                  </a:lnTo>
                  <a:lnTo>
                    <a:pt x="155346" y="0"/>
                  </a:lnTo>
                  <a:lnTo>
                    <a:pt x="145948" y="1905"/>
                  </a:lnTo>
                  <a:lnTo>
                    <a:pt x="138264" y="7073"/>
                  </a:lnTo>
                  <a:lnTo>
                    <a:pt x="133096" y="14757"/>
                  </a:lnTo>
                  <a:lnTo>
                    <a:pt x="131191" y="24155"/>
                  </a:lnTo>
                  <a:lnTo>
                    <a:pt x="133096" y="33553"/>
                  </a:lnTo>
                  <a:lnTo>
                    <a:pt x="138264" y="41236"/>
                  </a:lnTo>
                  <a:lnTo>
                    <a:pt x="145948" y="46405"/>
                  </a:lnTo>
                  <a:lnTo>
                    <a:pt x="155346" y="48310"/>
                  </a:lnTo>
                  <a:lnTo>
                    <a:pt x="164744" y="46405"/>
                  </a:lnTo>
                  <a:lnTo>
                    <a:pt x="172427" y="41236"/>
                  </a:lnTo>
                  <a:lnTo>
                    <a:pt x="177596" y="33553"/>
                  </a:lnTo>
                  <a:lnTo>
                    <a:pt x="179501" y="24155"/>
                  </a:lnTo>
                  <a:close/>
                </a:path>
                <a:path w="407035" h="337819">
                  <a:moveTo>
                    <a:pt x="276237" y="24155"/>
                  </a:moveTo>
                  <a:lnTo>
                    <a:pt x="274345" y="14757"/>
                  </a:lnTo>
                  <a:lnTo>
                    <a:pt x="269163" y="7073"/>
                  </a:lnTo>
                  <a:lnTo>
                    <a:pt x="261493" y="1905"/>
                  </a:lnTo>
                  <a:lnTo>
                    <a:pt x="252095" y="0"/>
                  </a:lnTo>
                  <a:lnTo>
                    <a:pt x="242697" y="1905"/>
                  </a:lnTo>
                  <a:lnTo>
                    <a:pt x="235013" y="7073"/>
                  </a:lnTo>
                  <a:lnTo>
                    <a:pt x="229844" y="14757"/>
                  </a:lnTo>
                  <a:lnTo>
                    <a:pt x="227939" y="24155"/>
                  </a:lnTo>
                  <a:lnTo>
                    <a:pt x="229844" y="33553"/>
                  </a:lnTo>
                  <a:lnTo>
                    <a:pt x="235013" y="41236"/>
                  </a:lnTo>
                  <a:lnTo>
                    <a:pt x="242697" y="46405"/>
                  </a:lnTo>
                  <a:lnTo>
                    <a:pt x="252095" y="48310"/>
                  </a:lnTo>
                  <a:lnTo>
                    <a:pt x="261493" y="46405"/>
                  </a:lnTo>
                  <a:lnTo>
                    <a:pt x="269163" y="41236"/>
                  </a:lnTo>
                  <a:lnTo>
                    <a:pt x="274345" y="33553"/>
                  </a:lnTo>
                  <a:lnTo>
                    <a:pt x="276237" y="24155"/>
                  </a:lnTo>
                  <a:close/>
                </a:path>
                <a:path w="407035" h="337819">
                  <a:moveTo>
                    <a:pt x="307492" y="132448"/>
                  </a:moveTo>
                  <a:lnTo>
                    <a:pt x="296481" y="82943"/>
                  </a:lnTo>
                  <a:lnTo>
                    <a:pt x="296418" y="82651"/>
                  </a:lnTo>
                  <a:lnTo>
                    <a:pt x="296303" y="82118"/>
                  </a:lnTo>
                  <a:lnTo>
                    <a:pt x="294068" y="72072"/>
                  </a:lnTo>
                  <a:lnTo>
                    <a:pt x="251993" y="53136"/>
                  </a:lnTo>
                  <a:lnTo>
                    <a:pt x="242163" y="53949"/>
                  </a:lnTo>
                  <a:lnTo>
                    <a:pt x="203835" y="100368"/>
                  </a:lnTo>
                  <a:lnTo>
                    <a:pt x="199936" y="82943"/>
                  </a:lnTo>
                  <a:lnTo>
                    <a:pt x="199872" y="82651"/>
                  </a:lnTo>
                  <a:lnTo>
                    <a:pt x="199758" y="82118"/>
                  </a:lnTo>
                  <a:lnTo>
                    <a:pt x="197510" y="72072"/>
                  </a:lnTo>
                  <a:lnTo>
                    <a:pt x="159753" y="53479"/>
                  </a:lnTo>
                  <a:lnTo>
                    <a:pt x="144602" y="54305"/>
                  </a:lnTo>
                  <a:lnTo>
                    <a:pt x="130416" y="58635"/>
                  </a:lnTo>
                  <a:lnTo>
                    <a:pt x="130251" y="58635"/>
                  </a:lnTo>
                  <a:lnTo>
                    <a:pt x="116890" y="66662"/>
                  </a:lnTo>
                  <a:lnTo>
                    <a:pt x="115265" y="68008"/>
                  </a:lnTo>
                  <a:lnTo>
                    <a:pt x="114084" y="69926"/>
                  </a:lnTo>
                  <a:lnTo>
                    <a:pt x="113614" y="72072"/>
                  </a:lnTo>
                  <a:lnTo>
                    <a:pt x="107238" y="99466"/>
                  </a:lnTo>
                  <a:lnTo>
                    <a:pt x="103390" y="82651"/>
                  </a:lnTo>
                  <a:lnTo>
                    <a:pt x="103263" y="82118"/>
                  </a:lnTo>
                  <a:lnTo>
                    <a:pt x="100469" y="69926"/>
                  </a:lnTo>
                  <a:lnTo>
                    <a:pt x="58788" y="53136"/>
                  </a:lnTo>
                  <a:lnTo>
                    <a:pt x="48958" y="53949"/>
                  </a:lnTo>
                  <a:lnTo>
                    <a:pt x="1358" y="142201"/>
                  </a:lnTo>
                  <a:lnTo>
                    <a:pt x="0" y="147548"/>
                  </a:lnTo>
                  <a:lnTo>
                    <a:pt x="419" y="148336"/>
                  </a:lnTo>
                  <a:lnTo>
                    <a:pt x="3251" y="153098"/>
                  </a:lnTo>
                  <a:lnTo>
                    <a:pt x="8648" y="154482"/>
                  </a:lnTo>
                  <a:lnTo>
                    <a:pt x="15506" y="154482"/>
                  </a:lnTo>
                  <a:lnTo>
                    <a:pt x="17259" y="153098"/>
                  </a:lnTo>
                  <a:lnTo>
                    <a:pt x="19329" y="151396"/>
                  </a:lnTo>
                  <a:lnTo>
                    <a:pt x="20294" y="146989"/>
                  </a:lnTo>
                  <a:lnTo>
                    <a:pt x="34785" y="82118"/>
                  </a:lnTo>
                  <a:lnTo>
                    <a:pt x="34785" y="116420"/>
                  </a:lnTo>
                  <a:lnTo>
                    <a:pt x="20294" y="188379"/>
                  </a:lnTo>
                  <a:lnTo>
                    <a:pt x="34785" y="188379"/>
                  </a:lnTo>
                  <a:lnTo>
                    <a:pt x="34785" y="260299"/>
                  </a:lnTo>
                  <a:lnTo>
                    <a:pt x="54102" y="240982"/>
                  </a:lnTo>
                  <a:lnTo>
                    <a:pt x="54102" y="188379"/>
                  </a:lnTo>
                  <a:lnTo>
                    <a:pt x="63766" y="188379"/>
                  </a:lnTo>
                  <a:lnTo>
                    <a:pt x="63766" y="231317"/>
                  </a:lnTo>
                  <a:lnTo>
                    <a:pt x="83083" y="211899"/>
                  </a:lnTo>
                  <a:lnTo>
                    <a:pt x="83083" y="188379"/>
                  </a:lnTo>
                  <a:lnTo>
                    <a:pt x="97586" y="188379"/>
                  </a:lnTo>
                  <a:lnTo>
                    <a:pt x="83083" y="116420"/>
                  </a:lnTo>
                  <a:lnTo>
                    <a:pt x="83083" y="82651"/>
                  </a:lnTo>
                  <a:lnTo>
                    <a:pt x="83146" y="82943"/>
                  </a:lnTo>
                  <a:lnTo>
                    <a:pt x="97586" y="145732"/>
                  </a:lnTo>
                  <a:lnTo>
                    <a:pt x="97688" y="146989"/>
                  </a:lnTo>
                  <a:lnTo>
                    <a:pt x="97802" y="148336"/>
                  </a:lnTo>
                  <a:lnTo>
                    <a:pt x="97853" y="148958"/>
                  </a:lnTo>
                  <a:lnTo>
                    <a:pt x="98005" y="150749"/>
                  </a:lnTo>
                  <a:lnTo>
                    <a:pt x="102082" y="154482"/>
                  </a:lnTo>
                  <a:lnTo>
                    <a:pt x="111836" y="154482"/>
                  </a:lnTo>
                  <a:lnTo>
                    <a:pt x="115646" y="151396"/>
                  </a:lnTo>
                  <a:lnTo>
                    <a:pt x="116611" y="146989"/>
                  </a:lnTo>
                  <a:lnTo>
                    <a:pt x="116890" y="144907"/>
                  </a:lnTo>
                  <a:lnTo>
                    <a:pt x="127241" y="99466"/>
                  </a:lnTo>
                  <a:lnTo>
                    <a:pt x="131000" y="82943"/>
                  </a:lnTo>
                  <a:lnTo>
                    <a:pt x="131000" y="163944"/>
                  </a:lnTo>
                  <a:lnTo>
                    <a:pt x="140423" y="154482"/>
                  </a:lnTo>
                  <a:lnTo>
                    <a:pt x="141846" y="153098"/>
                  </a:lnTo>
                  <a:lnTo>
                    <a:pt x="148107" y="148958"/>
                  </a:lnTo>
                  <a:lnTo>
                    <a:pt x="155333" y="147548"/>
                  </a:lnTo>
                  <a:lnTo>
                    <a:pt x="162598" y="148958"/>
                  </a:lnTo>
                  <a:lnTo>
                    <a:pt x="168846" y="153098"/>
                  </a:lnTo>
                  <a:lnTo>
                    <a:pt x="170319" y="154482"/>
                  </a:lnTo>
                  <a:lnTo>
                    <a:pt x="179692" y="163512"/>
                  </a:lnTo>
                  <a:lnTo>
                    <a:pt x="179692" y="147548"/>
                  </a:lnTo>
                  <a:lnTo>
                    <a:pt x="179692" y="83007"/>
                  </a:lnTo>
                  <a:lnTo>
                    <a:pt x="195160" y="151396"/>
                  </a:lnTo>
                  <a:lnTo>
                    <a:pt x="195021" y="151396"/>
                  </a:lnTo>
                  <a:lnTo>
                    <a:pt x="198970" y="154482"/>
                  </a:lnTo>
                  <a:lnTo>
                    <a:pt x="208470" y="154482"/>
                  </a:lnTo>
                  <a:lnTo>
                    <a:pt x="212293" y="151396"/>
                  </a:lnTo>
                  <a:lnTo>
                    <a:pt x="213258" y="146989"/>
                  </a:lnTo>
                  <a:lnTo>
                    <a:pt x="223812" y="100368"/>
                  </a:lnTo>
                  <a:lnTo>
                    <a:pt x="227749" y="82943"/>
                  </a:lnTo>
                  <a:lnTo>
                    <a:pt x="227749" y="211899"/>
                  </a:lnTo>
                  <a:lnTo>
                    <a:pt x="247065" y="192582"/>
                  </a:lnTo>
                  <a:lnTo>
                    <a:pt x="247065" y="159397"/>
                  </a:lnTo>
                  <a:lnTo>
                    <a:pt x="256730" y="159397"/>
                  </a:lnTo>
                  <a:lnTo>
                    <a:pt x="256730" y="183108"/>
                  </a:lnTo>
                  <a:lnTo>
                    <a:pt x="276059" y="163791"/>
                  </a:lnTo>
                  <a:lnTo>
                    <a:pt x="276059" y="159397"/>
                  </a:lnTo>
                  <a:lnTo>
                    <a:pt x="276059" y="83007"/>
                  </a:lnTo>
                  <a:lnTo>
                    <a:pt x="291261" y="148336"/>
                  </a:lnTo>
                  <a:lnTo>
                    <a:pt x="291604" y="148336"/>
                  </a:lnTo>
                  <a:lnTo>
                    <a:pt x="307492" y="132448"/>
                  </a:lnTo>
                  <a:close/>
                </a:path>
                <a:path w="407035" h="337819">
                  <a:moveTo>
                    <a:pt x="406717" y="80911"/>
                  </a:moveTo>
                  <a:lnTo>
                    <a:pt x="329425" y="80911"/>
                  </a:lnTo>
                  <a:lnTo>
                    <a:pt x="357924" y="109410"/>
                  </a:lnTo>
                  <a:lnTo>
                    <a:pt x="227990" y="239344"/>
                  </a:lnTo>
                  <a:lnTo>
                    <a:pt x="155536" y="166890"/>
                  </a:lnTo>
                  <a:lnTo>
                    <a:pt x="5321" y="317106"/>
                  </a:lnTo>
                  <a:lnTo>
                    <a:pt x="25615" y="337400"/>
                  </a:lnTo>
                  <a:lnTo>
                    <a:pt x="155536" y="207467"/>
                  </a:lnTo>
                  <a:lnTo>
                    <a:pt x="227990" y="279908"/>
                  </a:lnTo>
                  <a:lnTo>
                    <a:pt x="329425" y="178473"/>
                  </a:lnTo>
                  <a:lnTo>
                    <a:pt x="378206" y="129692"/>
                  </a:lnTo>
                  <a:lnTo>
                    <a:pt x="406717" y="158191"/>
                  </a:lnTo>
                  <a:lnTo>
                    <a:pt x="406717" y="80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207956" y="2254632"/>
            <a:ext cx="2032000" cy="29914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273685" marR="260985" indent="-1905">
              <a:lnSpc>
                <a:spcPts val="1730"/>
              </a:lnSpc>
              <a:spcBef>
                <a:spcPts val="250"/>
              </a:spcBef>
            </a:pPr>
            <a:r>
              <a:rPr dirty="0" sz="1500" spc="225" b="1">
                <a:solidFill>
                  <a:srgbClr val="F16629"/>
                </a:solidFill>
                <a:latin typeface="Trebuchet MS"/>
                <a:cs typeface="Trebuchet MS"/>
              </a:rPr>
              <a:t>Impact</a:t>
            </a:r>
            <a:r>
              <a:rPr dirty="0" sz="1500" spc="13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180" b="1">
                <a:solidFill>
                  <a:srgbClr val="F16629"/>
                </a:solidFill>
                <a:latin typeface="Trebuchet MS"/>
                <a:cs typeface="Trebuchet MS"/>
              </a:rPr>
              <a:t>on </a:t>
            </a:r>
            <a:r>
              <a:rPr dirty="0" sz="1500" spc="204" b="1">
                <a:solidFill>
                  <a:srgbClr val="F16629"/>
                </a:solidFill>
                <a:latin typeface="Trebuchet MS"/>
                <a:cs typeface="Trebuchet MS"/>
              </a:rPr>
              <a:t>Stakeholders</a:t>
            </a:r>
            <a:endParaRPr sz="1500">
              <a:latin typeface="Trebuchet MS"/>
              <a:cs typeface="Trebuchet MS"/>
            </a:endParaRPr>
          </a:p>
          <a:p>
            <a:pPr algn="ctr" marL="12700" marR="5080" indent="5715">
              <a:lnSpc>
                <a:spcPct val="92200"/>
              </a:lnSpc>
              <a:spcBef>
                <a:spcPts val="725"/>
              </a:spcBef>
            </a:pPr>
            <a:r>
              <a:rPr dirty="0" sz="1150" spc="55">
                <a:latin typeface="Trebuchet MS"/>
                <a:cs typeface="Trebuchet MS"/>
              </a:rPr>
              <a:t>For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your </a:t>
            </a:r>
            <a:r>
              <a:rPr dirty="0" sz="1150" spc="75">
                <a:latin typeface="Trebuchet MS"/>
                <a:cs typeface="Trebuchet MS"/>
              </a:rPr>
              <a:t>AI-</a:t>
            </a:r>
            <a:r>
              <a:rPr dirty="0" sz="1150" spc="95">
                <a:latin typeface="Trebuchet MS"/>
                <a:cs typeface="Trebuchet MS"/>
              </a:rPr>
              <a:t>driven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web </a:t>
            </a:r>
            <a:r>
              <a:rPr dirty="0" sz="1150" spc="105">
                <a:latin typeface="Trebuchet MS"/>
                <a:cs typeface="Trebuchet MS"/>
              </a:rPr>
              <a:t>scraping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solution: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Users: </a:t>
            </a:r>
            <a:r>
              <a:rPr dirty="0" sz="1150" spc="150">
                <a:latin typeface="Trebuchet MS"/>
                <a:cs typeface="Trebuchet MS"/>
              </a:rPr>
              <a:t>Save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time,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access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 </a:t>
            </a:r>
            <a:r>
              <a:rPr dirty="0" sz="1150" spc="60">
                <a:latin typeface="Trebuchet MS"/>
                <a:cs typeface="Trebuchet MS"/>
              </a:rPr>
              <a:t>faster,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but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could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misuse </a:t>
            </a:r>
            <a:r>
              <a:rPr dirty="0" sz="1150">
                <a:latin typeface="Trebuchet MS"/>
                <a:cs typeface="Trebuchet MS"/>
              </a:rPr>
              <a:t>it,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leading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legal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issues. </a:t>
            </a:r>
            <a:r>
              <a:rPr dirty="0" sz="1150" spc="90">
                <a:latin typeface="Trebuchet MS"/>
                <a:cs typeface="Trebuchet MS"/>
              </a:rPr>
              <a:t>Websites: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Risk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-10">
                <a:latin typeface="Trebuchet MS"/>
                <a:cs typeface="Trebuchet MS"/>
              </a:rPr>
              <a:t>theft, </a:t>
            </a:r>
            <a:r>
              <a:rPr dirty="0" sz="1150" spc="70">
                <a:latin typeface="Trebuchet MS"/>
                <a:cs typeface="Trebuchet MS"/>
              </a:rPr>
              <a:t>but</a:t>
            </a:r>
            <a:r>
              <a:rPr dirty="0" sz="1150" spc="20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can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gain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traffic</a:t>
            </a:r>
            <a:r>
              <a:rPr dirty="0" sz="1150" spc="215">
                <a:latin typeface="Trebuchet MS"/>
                <a:cs typeface="Trebuchet MS"/>
              </a:rPr>
              <a:t> </a:t>
            </a:r>
            <a:r>
              <a:rPr dirty="0" sz="1150" spc="-25">
                <a:latin typeface="Trebuchet MS"/>
                <a:cs typeface="Trebuchet MS"/>
              </a:rPr>
              <a:t>if</a:t>
            </a:r>
            <a:r>
              <a:rPr dirty="0" sz="1150" spc="105">
                <a:latin typeface="Trebuchet MS"/>
                <a:cs typeface="Trebuchet MS"/>
              </a:rPr>
              <a:t> done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ethically.</a:t>
            </a:r>
            <a:endParaRPr sz="1150">
              <a:latin typeface="Trebuchet MS"/>
              <a:cs typeface="Trebuchet MS"/>
            </a:endParaRPr>
          </a:p>
          <a:p>
            <a:pPr algn="ctr" marL="27940" marR="14604">
              <a:lnSpc>
                <a:spcPct val="90500"/>
              </a:lnSpc>
              <a:spcBef>
                <a:spcPts val="35"/>
              </a:spcBef>
            </a:pPr>
            <a:r>
              <a:rPr dirty="0" sz="1150" spc="90">
                <a:latin typeface="Trebuchet MS"/>
                <a:cs typeface="Trebuchet MS"/>
              </a:rPr>
              <a:t>Regulators: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Concern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over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privacy,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potential </a:t>
            </a:r>
            <a:r>
              <a:rPr dirty="0" sz="1150" spc="85">
                <a:latin typeface="Trebuchet MS"/>
                <a:cs typeface="Trebuchet MS"/>
              </a:rPr>
              <a:t>legal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challenges.</a:t>
            </a:r>
            <a:endParaRPr sz="1150">
              <a:latin typeface="Trebuchet MS"/>
              <a:cs typeface="Trebuchet MS"/>
            </a:endParaRPr>
          </a:p>
          <a:p>
            <a:pPr algn="ctr" marL="38735" marR="28575" indent="2540">
              <a:lnSpc>
                <a:spcPct val="91300"/>
              </a:lnSpc>
              <a:spcBef>
                <a:spcPts val="20"/>
              </a:spcBef>
            </a:pPr>
            <a:r>
              <a:rPr dirty="0" sz="1150" spc="95">
                <a:latin typeface="Trebuchet MS"/>
                <a:cs typeface="Trebuchet MS"/>
              </a:rPr>
              <a:t>Competitors: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Increased </a:t>
            </a:r>
            <a:r>
              <a:rPr dirty="0" sz="1150" spc="85">
                <a:latin typeface="Trebuchet MS"/>
                <a:cs typeface="Trebuchet MS"/>
              </a:rPr>
              <a:t>innovation,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but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higher competition.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Consumers: </a:t>
            </a:r>
            <a:r>
              <a:rPr dirty="0" sz="1150" spc="125">
                <a:latin typeface="Trebuchet MS"/>
                <a:cs typeface="Trebuchet MS"/>
              </a:rPr>
              <a:t>Access</a:t>
            </a:r>
            <a:r>
              <a:rPr dirty="0" sz="1150" spc="10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valuable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383049" y="1380614"/>
            <a:ext cx="2212975" cy="4230370"/>
            <a:chOff x="5383049" y="1380614"/>
            <a:chExt cx="2212975" cy="4230370"/>
          </a:xfrm>
        </p:grpSpPr>
        <p:sp>
          <p:nvSpPr>
            <p:cNvPr id="19" name="object 19" descr=""/>
            <p:cNvSpPr/>
            <p:nvPr/>
          </p:nvSpPr>
          <p:spPr>
            <a:xfrm>
              <a:off x="5383049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2662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5463013" y="2254632"/>
            <a:ext cx="2050414" cy="29914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622300" marR="615950" indent="1270">
              <a:lnSpc>
                <a:spcPts val="1730"/>
              </a:lnSpc>
              <a:spcBef>
                <a:spcPts val="250"/>
              </a:spcBef>
            </a:pP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Root </a:t>
            </a:r>
            <a:r>
              <a:rPr dirty="0" sz="1500" spc="240" b="1">
                <a:solidFill>
                  <a:srgbClr val="F16629"/>
                </a:solidFill>
                <a:latin typeface="Trebuchet MS"/>
                <a:cs typeface="Trebuchet MS"/>
              </a:rPr>
              <a:t>Causes</a:t>
            </a:r>
            <a:endParaRPr sz="1500">
              <a:latin typeface="Trebuchet MS"/>
              <a:cs typeface="Trebuchet MS"/>
            </a:endParaRPr>
          </a:p>
          <a:p>
            <a:pPr algn="ctr" marL="12700" marR="5080" indent="-3175">
              <a:lnSpc>
                <a:spcPct val="92000"/>
              </a:lnSpc>
              <a:spcBef>
                <a:spcPts val="730"/>
              </a:spcBef>
            </a:pPr>
            <a:r>
              <a:rPr dirty="0" sz="1150" spc="90">
                <a:latin typeface="Trebuchet MS"/>
                <a:cs typeface="Trebuchet MS"/>
              </a:rPr>
              <a:t>The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root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25">
                <a:latin typeface="Trebuchet MS"/>
                <a:cs typeface="Trebuchet MS"/>
              </a:rPr>
              <a:t>causes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for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the </a:t>
            </a:r>
            <a:r>
              <a:rPr dirty="0" sz="1150" spc="120">
                <a:latin typeface="Trebuchet MS"/>
                <a:cs typeface="Trebuchet MS"/>
              </a:rPr>
              <a:t>ongoing</a:t>
            </a:r>
            <a:r>
              <a:rPr dirty="0" sz="1150" spc="105">
                <a:latin typeface="Trebuchet MS"/>
                <a:cs typeface="Trebuchet MS"/>
              </a:rPr>
              <a:t> issue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of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AI-</a:t>
            </a:r>
            <a:r>
              <a:rPr dirty="0" sz="1150" spc="85">
                <a:latin typeface="Trebuchet MS"/>
                <a:cs typeface="Trebuchet MS"/>
              </a:rPr>
              <a:t>driven </a:t>
            </a:r>
            <a:r>
              <a:rPr dirty="0" sz="1150" spc="114">
                <a:latin typeface="Trebuchet MS"/>
                <a:cs typeface="Trebuchet MS"/>
              </a:rPr>
              <a:t>web</a:t>
            </a:r>
            <a:r>
              <a:rPr dirty="0" sz="1150" spc="105">
                <a:latin typeface="Trebuchet MS"/>
                <a:cs typeface="Trebuchet MS"/>
              </a:rPr>
              <a:t> scraping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include: </a:t>
            </a:r>
            <a:r>
              <a:rPr dirty="0" sz="1150" spc="105">
                <a:latin typeface="Trebuchet MS"/>
                <a:cs typeface="Trebuchet MS"/>
              </a:rPr>
              <a:t>Lack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of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Regulations: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No </a:t>
            </a:r>
            <a:r>
              <a:rPr dirty="0" sz="1150" spc="95">
                <a:latin typeface="Trebuchet MS"/>
                <a:cs typeface="Trebuchet MS"/>
              </a:rPr>
              <a:t>universal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guidelines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25">
                <a:latin typeface="Trebuchet MS"/>
                <a:cs typeface="Trebuchet MS"/>
              </a:rPr>
              <a:t>for </a:t>
            </a:r>
            <a:r>
              <a:rPr dirty="0" sz="1150" spc="75">
                <a:latin typeface="Trebuchet MS"/>
                <a:cs typeface="Trebuchet MS"/>
              </a:rPr>
              <a:t>ethical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scraping.</a:t>
            </a:r>
            <a:r>
              <a:rPr dirty="0" sz="1150" spc="17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Privacy </a:t>
            </a:r>
            <a:r>
              <a:rPr dirty="0" sz="1150" spc="100">
                <a:latin typeface="Trebuchet MS"/>
                <a:cs typeface="Trebuchet MS"/>
              </a:rPr>
              <a:t>Concerns: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Insufficient </a:t>
            </a:r>
            <a:r>
              <a:rPr dirty="0" sz="1150" spc="80">
                <a:latin typeface="Trebuchet MS"/>
                <a:cs typeface="Trebuchet MS"/>
              </a:rPr>
              <a:t>protection</a:t>
            </a:r>
            <a:r>
              <a:rPr dirty="0" sz="1150" spc="120">
                <a:latin typeface="Trebuchet MS"/>
                <a:cs typeface="Trebuchet MS"/>
              </a:rPr>
              <a:t> </a:t>
            </a:r>
            <a:r>
              <a:rPr dirty="0" sz="1150" spc="55">
                <a:latin typeface="Trebuchet MS"/>
                <a:cs typeface="Trebuchet MS"/>
              </a:rPr>
              <a:t>of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sensitive </a:t>
            </a:r>
            <a:r>
              <a:rPr dirty="0" sz="1150" spc="70">
                <a:latin typeface="Trebuchet MS"/>
                <a:cs typeface="Trebuchet MS"/>
              </a:rPr>
              <a:t>data.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Website </a:t>
            </a:r>
            <a:r>
              <a:rPr dirty="0" sz="1150" spc="90">
                <a:latin typeface="Trebuchet MS"/>
                <a:cs typeface="Trebuchet MS"/>
              </a:rPr>
              <a:t>Inconsistencies: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Constant </a:t>
            </a:r>
            <a:r>
              <a:rPr dirty="0" sz="1150" spc="125">
                <a:latin typeface="Trebuchet MS"/>
                <a:cs typeface="Trebuchet MS"/>
              </a:rPr>
              <a:t>changes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website </a:t>
            </a:r>
            <a:r>
              <a:rPr dirty="0" sz="1150" spc="75">
                <a:latin typeface="Trebuchet MS"/>
                <a:cs typeface="Trebuchet MS"/>
              </a:rPr>
              <a:t>structures.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Resource</a:t>
            </a:r>
            <a:endParaRPr sz="1150">
              <a:latin typeface="Trebuchet MS"/>
              <a:cs typeface="Trebuchet MS"/>
            </a:endParaRPr>
          </a:p>
          <a:p>
            <a:pPr algn="ctr" marL="212725" marR="205104" indent="-635">
              <a:lnSpc>
                <a:spcPct val="90500"/>
              </a:lnSpc>
              <a:spcBef>
                <a:spcPts val="30"/>
              </a:spcBef>
            </a:pPr>
            <a:r>
              <a:rPr dirty="0" sz="1150" spc="130">
                <a:latin typeface="Trebuchet MS"/>
                <a:cs typeface="Trebuchet MS"/>
              </a:rPr>
              <a:t>Demands: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High </a:t>
            </a:r>
            <a:r>
              <a:rPr dirty="0" sz="1150" spc="110">
                <a:latin typeface="Trebuchet MS"/>
                <a:cs typeface="Trebuchet MS"/>
              </a:rPr>
              <a:t>processing</a:t>
            </a:r>
            <a:r>
              <a:rPr dirty="0" sz="1150" spc="105">
                <a:latin typeface="Trebuchet MS"/>
                <a:cs typeface="Trebuchet MS"/>
              </a:rPr>
              <a:t> power </a:t>
            </a:r>
            <a:r>
              <a:rPr dirty="0" sz="1150" spc="25">
                <a:latin typeface="Trebuchet MS"/>
                <a:cs typeface="Trebuchet MS"/>
              </a:rPr>
              <a:t>for </a:t>
            </a:r>
            <a:r>
              <a:rPr dirty="0" sz="1150" spc="90">
                <a:latin typeface="Trebuchet MS"/>
                <a:cs typeface="Trebuchet MS"/>
              </a:rPr>
              <a:t>large-</a:t>
            </a:r>
            <a:r>
              <a:rPr dirty="0" sz="1150" spc="100">
                <a:latin typeface="Trebuchet MS"/>
                <a:cs typeface="Trebuchet MS"/>
              </a:rPr>
              <a:t>scale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scraping.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644588" y="1380614"/>
            <a:ext cx="2212975" cy="4230370"/>
            <a:chOff x="7644588" y="1380614"/>
            <a:chExt cx="2212975" cy="4230370"/>
          </a:xfrm>
        </p:grpSpPr>
        <p:sp>
          <p:nvSpPr>
            <p:cNvPr id="23" name="object 23" descr=""/>
            <p:cNvSpPr/>
            <p:nvPr/>
          </p:nvSpPr>
          <p:spPr>
            <a:xfrm>
              <a:off x="7644588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201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723407" y="2254632"/>
            <a:ext cx="2052955" cy="331724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193040" marR="188595">
              <a:lnSpc>
                <a:spcPts val="1730"/>
              </a:lnSpc>
              <a:spcBef>
                <a:spcPts val="250"/>
              </a:spcBef>
            </a:pPr>
            <a:r>
              <a:rPr dirty="0" sz="1500" spc="185" b="1">
                <a:solidFill>
                  <a:srgbClr val="F16629"/>
                </a:solidFill>
                <a:latin typeface="Trebuchet MS"/>
                <a:cs typeface="Trebuchet MS"/>
              </a:rPr>
              <a:t>Personal/Team </a:t>
            </a:r>
            <a:r>
              <a:rPr dirty="0" sz="1500" spc="200" b="1">
                <a:solidFill>
                  <a:srgbClr val="F16629"/>
                </a:solidFill>
                <a:latin typeface="Trebuchet MS"/>
                <a:cs typeface="Trebuchet MS"/>
              </a:rPr>
              <a:t>Connect</a:t>
            </a:r>
            <a:endParaRPr sz="1500">
              <a:latin typeface="Trebuchet MS"/>
              <a:cs typeface="Trebuchet MS"/>
            </a:endParaRPr>
          </a:p>
          <a:p>
            <a:pPr algn="ctr" marL="12700" marR="5080" indent="-3175">
              <a:lnSpc>
                <a:spcPct val="91700"/>
              </a:lnSpc>
              <a:spcBef>
                <a:spcPts val="735"/>
              </a:spcBef>
            </a:pPr>
            <a:r>
              <a:rPr dirty="0" sz="1150" spc="130">
                <a:latin typeface="Trebuchet MS"/>
                <a:cs typeface="Trebuchet MS"/>
              </a:rPr>
              <a:t>As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100">
                <a:latin typeface="Trebuchet MS"/>
                <a:cs typeface="Trebuchet MS"/>
              </a:rPr>
              <a:t>a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team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diverse </a:t>
            </a:r>
            <a:r>
              <a:rPr dirty="0" sz="1150" spc="114">
                <a:latin typeface="Trebuchet MS"/>
                <a:cs typeface="Trebuchet MS"/>
              </a:rPr>
              <a:t>backgrounds</a:t>
            </a:r>
            <a:r>
              <a:rPr dirty="0" sz="1150" spc="10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in </a:t>
            </a:r>
            <a:r>
              <a:rPr dirty="0" sz="1150" spc="95">
                <a:latin typeface="Trebuchet MS"/>
                <a:cs typeface="Trebuchet MS"/>
              </a:rPr>
              <a:t>technology,</a:t>
            </a:r>
            <a:r>
              <a:rPr dirty="0" sz="1150" spc="175">
                <a:latin typeface="Trebuchet MS"/>
                <a:cs typeface="Trebuchet MS"/>
              </a:rPr>
              <a:t> </a:t>
            </a:r>
            <a:r>
              <a:rPr dirty="0" sz="1150" spc="95">
                <a:latin typeface="Trebuchet MS"/>
                <a:cs typeface="Trebuchet MS"/>
              </a:rPr>
              <a:t>business,</a:t>
            </a:r>
            <a:r>
              <a:rPr dirty="0" sz="1150" spc="18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 </a:t>
            </a:r>
            <a:r>
              <a:rPr dirty="0" sz="1150" spc="95">
                <a:latin typeface="Trebuchet MS"/>
                <a:cs typeface="Trebuchet MS"/>
              </a:rPr>
              <a:t>data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science,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we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are </a:t>
            </a:r>
            <a:r>
              <a:rPr dirty="0" sz="1150" spc="105">
                <a:latin typeface="Trebuchet MS"/>
                <a:cs typeface="Trebuchet MS"/>
              </a:rPr>
              <a:t>passionate</a:t>
            </a:r>
            <a:r>
              <a:rPr dirty="0" sz="1150" spc="165">
                <a:latin typeface="Trebuchet MS"/>
                <a:cs typeface="Trebuchet MS"/>
              </a:rPr>
              <a:t> </a:t>
            </a:r>
            <a:r>
              <a:rPr dirty="0" sz="1150" spc="85">
                <a:latin typeface="Trebuchet MS"/>
                <a:cs typeface="Trebuchet MS"/>
              </a:rPr>
              <a:t>about</a:t>
            </a:r>
            <a:endParaRPr sz="1150">
              <a:latin typeface="Trebuchet MS"/>
              <a:cs typeface="Trebuchet MS"/>
            </a:endParaRPr>
          </a:p>
          <a:p>
            <a:pPr algn="ctr" marL="24765" marR="17145" indent="-3810">
              <a:lnSpc>
                <a:spcPct val="92000"/>
              </a:lnSpc>
              <a:spcBef>
                <a:spcPts val="10"/>
              </a:spcBef>
            </a:pPr>
            <a:r>
              <a:rPr dirty="0" sz="1150" spc="114">
                <a:latin typeface="Trebuchet MS"/>
                <a:cs typeface="Trebuchet MS"/>
              </a:rPr>
              <a:t>improving</a:t>
            </a:r>
            <a:r>
              <a:rPr dirty="0" sz="1150" spc="100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data </a:t>
            </a:r>
            <a:r>
              <a:rPr dirty="0" sz="1150" spc="85">
                <a:latin typeface="Trebuchet MS"/>
                <a:cs typeface="Trebuchet MS"/>
              </a:rPr>
              <a:t>accessibility</a:t>
            </a:r>
            <a:r>
              <a:rPr dirty="0" sz="1150" spc="204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 </a:t>
            </a:r>
            <a:r>
              <a:rPr dirty="0" sz="1150" spc="50">
                <a:latin typeface="Trebuchet MS"/>
                <a:cs typeface="Trebuchet MS"/>
              </a:rPr>
              <a:t>efficiency.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We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understand </a:t>
            </a:r>
            <a:r>
              <a:rPr dirty="0" sz="1150" spc="75">
                <a:latin typeface="Trebuchet MS"/>
                <a:cs typeface="Trebuchet MS"/>
              </a:rPr>
              <a:t>the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105">
                <a:latin typeface="Trebuchet MS"/>
                <a:cs typeface="Trebuchet MS"/>
              </a:rPr>
              <a:t>challenges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that </a:t>
            </a:r>
            <a:r>
              <a:rPr dirty="0" sz="1150" spc="120">
                <a:latin typeface="Trebuchet MS"/>
                <a:cs typeface="Trebuchet MS"/>
              </a:rPr>
              <a:t>businesses</a:t>
            </a:r>
            <a:r>
              <a:rPr dirty="0" sz="1150" spc="105">
                <a:latin typeface="Trebuchet MS"/>
                <a:cs typeface="Trebuchet MS"/>
              </a:rPr>
              <a:t> </a:t>
            </a:r>
            <a:r>
              <a:rPr dirty="0" sz="1150" spc="90">
                <a:latin typeface="Trebuchet MS"/>
                <a:cs typeface="Trebuchet MS"/>
              </a:rPr>
              <a:t>and </a:t>
            </a:r>
            <a:r>
              <a:rPr dirty="0" sz="1150" spc="100">
                <a:latin typeface="Trebuchet MS"/>
                <a:cs typeface="Trebuchet MS"/>
              </a:rPr>
              <a:t>researchers</a:t>
            </a:r>
            <a:r>
              <a:rPr dirty="0" sz="1150" spc="114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face</a:t>
            </a:r>
            <a:r>
              <a:rPr dirty="0" sz="1150" spc="14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in </a:t>
            </a:r>
            <a:r>
              <a:rPr dirty="0" sz="1150" spc="100">
                <a:latin typeface="Trebuchet MS"/>
                <a:cs typeface="Trebuchet MS"/>
              </a:rPr>
              <a:t>gathering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reliable,</a:t>
            </a:r>
            <a:r>
              <a:rPr dirty="0" sz="1150" spc="160">
                <a:latin typeface="Trebuchet MS"/>
                <a:cs typeface="Trebuchet MS"/>
              </a:rPr>
              <a:t> </a:t>
            </a:r>
            <a:r>
              <a:rPr dirty="0" sz="1150" spc="40">
                <a:latin typeface="Trebuchet MS"/>
                <a:cs typeface="Trebuchet MS"/>
              </a:rPr>
              <a:t>real- </a:t>
            </a:r>
            <a:r>
              <a:rPr dirty="0" sz="1150" spc="95">
                <a:latin typeface="Trebuchet MS"/>
                <a:cs typeface="Trebuchet MS"/>
              </a:rPr>
              <a:t>time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information.</a:t>
            </a:r>
            <a:r>
              <a:rPr dirty="0" sz="1150" spc="155">
                <a:latin typeface="Trebuchet MS"/>
                <a:cs typeface="Trebuchet MS"/>
              </a:rPr>
              <a:t> </a:t>
            </a:r>
            <a:r>
              <a:rPr dirty="0" sz="1150" spc="70">
                <a:latin typeface="Trebuchet MS"/>
                <a:cs typeface="Trebuchet MS"/>
              </a:rPr>
              <a:t>Our </a:t>
            </a:r>
            <a:r>
              <a:rPr dirty="0" sz="1150" spc="105">
                <a:latin typeface="Trebuchet MS"/>
                <a:cs typeface="Trebuchet MS"/>
              </a:rPr>
              <a:t>goal</a:t>
            </a:r>
            <a:r>
              <a:rPr dirty="0" sz="1150" spc="130">
                <a:latin typeface="Trebuchet MS"/>
                <a:cs typeface="Trebuchet MS"/>
              </a:rPr>
              <a:t> </a:t>
            </a:r>
            <a:r>
              <a:rPr dirty="0" sz="1150" spc="80">
                <a:latin typeface="Trebuchet MS"/>
                <a:cs typeface="Trebuchet MS"/>
              </a:rPr>
              <a:t>is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to</a:t>
            </a:r>
            <a:r>
              <a:rPr dirty="0" sz="1150" spc="135">
                <a:latin typeface="Trebuchet MS"/>
                <a:cs typeface="Trebuchet MS"/>
              </a:rPr>
              <a:t> </a:t>
            </a:r>
            <a:r>
              <a:rPr dirty="0" sz="1150" spc="110">
                <a:latin typeface="Trebuchet MS"/>
                <a:cs typeface="Trebuchet MS"/>
              </a:rPr>
              <a:t>solve</a:t>
            </a:r>
            <a:r>
              <a:rPr dirty="0" sz="1150" spc="125">
                <a:latin typeface="Trebuchet MS"/>
                <a:cs typeface="Trebuchet MS"/>
              </a:rPr>
              <a:t> </a:t>
            </a:r>
            <a:r>
              <a:rPr dirty="0" sz="1150" spc="60">
                <a:latin typeface="Trebuchet MS"/>
                <a:cs typeface="Trebuchet MS"/>
              </a:rPr>
              <a:t>this </a:t>
            </a:r>
            <a:r>
              <a:rPr dirty="0" sz="1150" spc="95">
                <a:latin typeface="Trebuchet MS"/>
                <a:cs typeface="Trebuchet MS"/>
              </a:rPr>
              <a:t>problem</a:t>
            </a:r>
            <a:r>
              <a:rPr dirty="0" sz="1150" spc="204">
                <a:latin typeface="Trebuchet MS"/>
                <a:cs typeface="Trebuchet MS"/>
              </a:rPr>
              <a:t> </a:t>
            </a:r>
            <a:r>
              <a:rPr dirty="0" sz="1150" spc="75">
                <a:latin typeface="Trebuchet MS"/>
                <a:cs typeface="Trebuchet MS"/>
              </a:rPr>
              <a:t>with</a:t>
            </a:r>
            <a:r>
              <a:rPr dirty="0" sz="1150" spc="145">
                <a:latin typeface="Trebuchet MS"/>
                <a:cs typeface="Trebuchet MS"/>
              </a:rPr>
              <a:t> </a:t>
            </a:r>
            <a:r>
              <a:rPr dirty="0" sz="1150">
                <a:latin typeface="Trebuchet MS"/>
                <a:cs typeface="Trebuchet MS"/>
              </a:rPr>
              <a:t>AI,</a:t>
            </a:r>
            <a:r>
              <a:rPr dirty="0" sz="1150" spc="195">
                <a:latin typeface="Trebuchet MS"/>
                <a:cs typeface="Trebuchet MS"/>
              </a:rPr>
              <a:t> </a:t>
            </a:r>
            <a:r>
              <a:rPr dirty="0" sz="1150" spc="120">
                <a:latin typeface="Trebuchet MS"/>
                <a:cs typeface="Trebuchet MS"/>
              </a:rPr>
              <a:t>making </a:t>
            </a:r>
            <a:r>
              <a:rPr dirty="0" sz="1150" spc="114">
                <a:latin typeface="Trebuchet MS"/>
                <a:cs typeface="Trebuchet MS"/>
              </a:rPr>
              <a:t>web</a:t>
            </a:r>
            <a:r>
              <a:rPr dirty="0" sz="1150" spc="105">
                <a:latin typeface="Trebuchet MS"/>
                <a:cs typeface="Trebuchet MS"/>
              </a:rPr>
              <a:t> scraping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65">
                <a:latin typeface="Trebuchet MS"/>
                <a:cs typeface="Trebuchet MS"/>
              </a:rPr>
              <a:t>easier, </a:t>
            </a:r>
            <a:r>
              <a:rPr dirty="0" sz="1150" spc="60">
                <a:latin typeface="Trebuchet MS"/>
                <a:cs typeface="Trebuchet MS"/>
              </a:rPr>
              <a:t>faster,</a:t>
            </a:r>
            <a:r>
              <a:rPr dirty="0" sz="1150" spc="150">
                <a:latin typeface="Trebuchet MS"/>
                <a:cs typeface="Trebuchet MS"/>
              </a:rPr>
              <a:t> </a:t>
            </a:r>
            <a:r>
              <a:rPr dirty="0" sz="1150" spc="114">
                <a:latin typeface="Trebuchet MS"/>
                <a:cs typeface="Trebuchet MS"/>
              </a:rPr>
              <a:t>and</a:t>
            </a:r>
            <a:r>
              <a:rPr dirty="0" sz="1150" spc="110">
                <a:latin typeface="Trebuchet MS"/>
                <a:cs typeface="Trebuchet MS"/>
              </a:rPr>
              <a:t> </a:t>
            </a:r>
            <a:r>
              <a:rPr dirty="0" sz="1150" spc="50">
                <a:latin typeface="Trebuchet MS"/>
                <a:cs typeface="Trebuchet MS"/>
              </a:rPr>
              <a:t>ethical.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921" y="2568328"/>
            <a:ext cx="2847340" cy="227838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6319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285"/>
              </a:spcBef>
            </a:pPr>
            <a:r>
              <a:rPr dirty="0" sz="2300" spc="275" b="1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endParaRPr sz="2300">
              <a:latin typeface="Trebuchet MS"/>
              <a:cs typeface="Trebuchet MS"/>
            </a:endParaRPr>
          </a:p>
          <a:p>
            <a:pPr marL="259715" marR="981710">
              <a:lnSpc>
                <a:spcPct val="94300"/>
              </a:lnSpc>
              <a:spcBef>
                <a:spcPts val="1664"/>
              </a:spcBef>
            </a:pP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Data-</a:t>
            </a:r>
            <a:r>
              <a:rPr dirty="0" sz="1500" spc="130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dirty="0" sz="1500" spc="190">
                <a:solidFill>
                  <a:srgbClr val="FFFFFF"/>
                </a:solidFill>
                <a:latin typeface="Trebuchet MS"/>
                <a:cs typeface="Trebuchet MS"/>
              </a:rPr>
              <a:t>businesses </a:t>
            </a:r>
            <a:r>
              <a:rPr dirty="0" sz="1500" spc="14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500" spc="135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endParaRPr sz="1500">
              <a:latin typeface="Trebuchet MS"/>
              <a:cs typeface="Trebuchet MS"/>
            </a:endParaRPr>
          </a:p>
          <a:p>
            <a:pPr marL="259715">
              <a:lnSpc>
                <a:spcPts val="1630"/>
              </a:lnSpc>
            </a:pP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researchers</a:t>
            </a:r>
            <a:r>
              <a:rPr dirty="0" sz="15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0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endParaRPr sz="1500">
              <a:latin typeface="Trebuchet MS"/>
              <a:cs typeface="Trebuchet MS"/>
            </a:endParaRPr>
          </a:p>
          <a:p>
            <a:pPr marL="259715" marR="719455">
              <a:lnSpc>
                <a:spcPts val="1670"/>
              </a:lnSpc>
              <a:spcBef>
                <a:spcPts val="130"/>
              </a:spcBef>
            </a:pP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dirty="0" sz="15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5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500" spc="100">
                <a:solidFill>
                  <a:srgbClr val="FFFFFF"/>
                </a:solidFill>
                <a:latin typeface="Trebuchet MS"/>
                <a:cs typeface="Trebuchet MS"/>
              </a:rPr>
              <a:t>extraction.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07" y="1762960"/>
            <a:ext cx="3595684" cy="388854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917" y="2568328"/>
            <a:ext cx="2847340" cy="227838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63195" rIns="0" bIns="0" rtlCol="0" vert="horz">
            <a:spAutoFit/>
          </a:bodyPr>
          <a:lstStyle/>
          <a:p>
            <a:pPr marL="802640">
              <a:lnSpc>
                <a:spcPct val="100000"/>
              </a:lnSpc>
              <a:spcBef>
                <a:spcPts val="1285"/>
              </a:spcBef>
            </a:pPr>
            <a:r>
              <a:rPr dirty="0" sz="2300" spc="305" b="1">
                <a:solidFill>
                  <a:srgbClr val="FFFFFF"/>
                </a:solidFill>
                <a:latin typeface="Trebuchet MS"/>
                <a:cs typeface="Trebuchet MS"/>
              </a:rPr>
              <a:t>Secondary</a:t>
            </a:r>
            <a:endParaRPr sz="2300">
              <a:latin typeface="Trebuchet MS"/>
              <a:cs typeface="Trebuchet MS"/>
            </a:endParaRPr>
          </a:p>
          <a:p>
            <a:pPr algn="just" marL="558165">
              <a:lnSpc>
                <a:spcPts val="1735"/>
              </a:lnSpc>
              <a:spcBef>
                <a:spcPts val="1565"/>
              </a:spcBef>
            </a:pPr>
            <a:r>
              <a:rPr dirty="0" sz="1500" spc="140">
                <a:solidFill>
                  <a:srgbClr val="FFFFFF"/>
                </a:solidFill>
                <a:latin typeface="Trebuchet MS"/>
                <a:cs typeface="Trebuchet MS"/>
              </a:rPr>
              <a:t>Startups</a:t>
            </a:r>
            <a:r>
              <a:rPr dirty="0" sz="15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5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FFFFFF"/>
                </a:solidFill>
                <a:latin typeface="Trebuchet MS"/>
                <a:cs typeface="Trebuchet MS"/>
              </a:rPr>
              <a:t>small-</a:t>
            </a:r>
            <a:endParaRPr sz="1500">
              <a:latin typeface="Trebuchet MS"/>
              <a:cs typeface="Trebuchet MS"/>
            </a:endParaRPr>
          </a:p>
          <a:p>
            <a:pPr algn="just" marL="335915" marR="255904" indent="1127760">
              <a:lnSpc>
                <a:spcPct val="94300"/>
              </a:lnSpc>
              <a:spcBef>
                <a:spcPts val="35"/>
              </a:spcBef>
            </a:pPr>
            <a:r>
              <a:rPr dirty="0" sz="1500" spc="155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5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10">
                <a:solidFill>
                  <a:srgbClr val="FFFFFF"/>
                </a:solidFill>
                <a:latin typeface="Trebuchet MS"/>
                <a:cs typeface="Trebuchet MS"/>
              </a:rPr>
              <a:t>SaaS </a:t>
            </a:r>
            <a:r>
              <a:rPr dirty="0" sz="1500" spc="16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dirty="0" sz="15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FFFFFF"/>
                </a:solidFill>
                <a:latin typeface="Trebuchet MS"/>
                <a:cs typeface="Trebuchet MS"/>
              </a:rPr>
              <a:t>looking</a:t>
            </a:r>
            <a:r>
              <a:rPr dirty="0" sz="15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500" spc="125">
                <a:solidFill>
                  <a:srgbClr val="FFFFFF"/>
                </a:solidFill>
                <a:latin typeface="Trebuchet MS"/>
                <a:cs typeface="Trebuchet MS"/>
              </a:rPr>
              <a:t>integrate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FFFFFF"/>
                </a:solidFill>
                <a:latin typeface="Trebuchet MS"/>
                <a:cs typeface="Trebuchet MS"/>
              </a:rPr>
              <a:t>affordable,</a:t>
            </a:r>
            <a:endParaRPr sz="1500">
              <a:latin typeface="Trebuchet MS"/>
              <a:cs typeface="Trebuchet MS"/>
            </a:endParaRPr>
          </a:p>
          <a:p>
            <a:pPr algn="just" marL="278765">
              <a:lnSpc>
                <a:spcPts val="1730"/>
              </a:lnSpc>
            </a:pP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15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5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FFFFFF"/>
                </a:solidFill>
                <a:latin typeface="Trebuchet MS"/>
                <a:cs typeface="Trebuchet MS"/>
              </a:rPr>
              <a:t>scraping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1001837"/>
            <a:ext cx="5395595" cy="4356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70">
                <a:solidFill>
                  <a:srgbClr val="BF0000"/>
                </a:solidFill>
              </a:rPr>
              <a:t>Target</a:t>
            </a:r>
            <a:r>
              <a:rPr dirty="0" spc="245">
                <a:solidFill>
                  <a:srgbClr val="BF0000"/>
                </a:solidFill>
              </a:rPr>
              <a:t> </a:t>
            </a:r>
            <a:r>
              <a:rPr dirty="0" spc="345">
                <a:solidFill>
                  <a:srgbClr val="BF0000"/>
                </a:solidFill>
              </a:rPr>
              <a:t>Customer</a:t>
            </a:r>
            <a:r>
              <a:rPr dirty="0" spc="270">
                <a:solidFill>
                  <a:srgbClr val="BF0000"/>
                </a:solidFill>
              </a:rPr>
              <a:t> </a:t>
            </a:r>
            <a:r>
              <a:rPr dirty="0" spc="395">
                <a:solidFill>
                  <a:srgbClr val="BF0000"/>
                </a:solidFill>
              </a:rPr>
              <a:t>Segments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6415">
              <a:lnSpc>
                <a:spcPts val="1160"/>
              </a:lnSpc>
            </a:pPr>
            <a:r>
              <a:rPr dirty="0" sz="1000" spc="7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45"/>
              <a:t>Customer</a:t>
            </a:r>
            <a:r>
              <a:rPr dirty="0" spc="260"/>
              <a:t> </a:t>
            </a:r>
            <a:r>
              <a:rPr dirty="0" spc="400"/>
              <a:t>Segment</a:t>
            </a:r>
            <a:r>
              <a:rPr dirty="0" spc="240"/>
              <a:t> </a:t>
            </a:r>
            <a:r>
              <a:rPr dirty="0" spc="420"/>
              <a:t>&amp;</a:t>
            </a:r>
            <a:r>
              <a:rPr dirty="0" spc="270"/>
              <a:t> </a:t>
            </a:r>
            <a:r>
              <a:rPr dirty="0" spc="345"/>
              <a:t>Persona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9650" y="1901256"/>
            <a:ext cx="3254375" cy="152146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2875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1125"/>
              </a:spcBef>
            </a:pPr>
            <a:r>
              <a:rPr dirty="0" sz="1500" spc="220" b="1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dirty="0" sz="1500" spc="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54" b="1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endParaRPr sz="1500">
              <a:latin typeface="Trebuchet MS"/>
              <a:cs typeface="Trebuchet MS"/>
            </a:endParaRPr>
          </a:p>
          <a:p>
            <a:pPr algn="ctr" marL="426084" marR="426720">
              <a:lnSpc>
                <a:spcPts val="1410"/>
              </a:lnSpc>
              <a:spcBef>
                <a:spcPts val="1390"/>
              </a:spcBef>
            </a:pPr>
            <a:r>
              <a:rPr dirty="0" sz="1250" spc="120">
                <a:solidFill>
                  <a:srgbClr val="FFFFFF"/>
                </a:solidFill>
                <a:latin typeface="Trebuchet MS"/>
                <a:cs typeface="Trebuchet MS"/>
              </a:rPr>
              <a:t>Data-driven</a:t>
            </a:r>
            <a:r>
              <a:rPr dirty="0" sz="12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55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12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50" spc="135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dirty="0" sz="12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10">
                <a:solidFill>
                  <a:srgbClr val="FFFFFF"/>
                </a:solidFill>
                <a:latin typeface="Trebuchet MS"/>
                <a:cs typeface="Trebuchet MS"/>
              </a:rPr>
              <a:t>researchers </a:t>
            </a:r>
            <a:r>
              <a:rPr dirty="0" sz="1250" spc="145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r>
              <a:rPr dirty="0" sz="12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8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dirty="0" sz="1250" spc="120">
                <a:solidFill>
                  <a:srgbClr val="FFFFFF"/>
                </a:solidFill>
                <a:latin typeface="Trebuchet MS"/>
                <a:cs typeface="Trebuchet MS"/>
              </a:rPr>
              <a:t> web</a:t>
            </a:r>
            <a:r>
              <a:rPr dirty="0" sz="12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10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250" spc="85">
                <a:solidFill>
                  <a:srgbClr val="FFFFFF"/>
                </a:solidFill>
                <a:latin typeface="Trebuchet MS"/>
                <a:cs typeface="Trebuchet MS"/>
              </a:rPr>
              <a:t>extraction.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9650" y="3479452"/>
            <a:ext cx="3254375" cy="15132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42875" rIns="0" bIns="0" rtlCol="0" vert="horz">
            <a:spAutoFit/>
          </a:bodyPr>
          <a:lstStyle/>
          <a:p>
            <a:pPr marL="488315">
              <a:lnSpc>
                <a:spcPct val="100000"/>
              </a:lnSpc>
              <a:spcBef>
                <a:spcPts val="1125"/>
              </a:spcBef>
            </a:pPr>
            <a:r>
              <a:rPr dirty="0" sz="1500" spc="229" b="1">
                <a:solidFill>
                  <a:srgbClr val="F16629"/>
                </a:solidFill>
                <a:latin typeface="Trebuchet MS"/>
                <a:cs typeface="Trebuchet MS"/>
              </a:rPr>
              <a:t>Secondary</a:t>
            </a:r>
            <a:r>
              <a:rPr dirty="0" sz="1500" spc="17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254" b="1">
                <a:solidFill>
                  <a:srgbClr val="F16629"/>
                </a:solidFill>
                <a:latin typeface="Trebuchet MS"/>
                <a:cs typeface="Trebuchet MS"/>
              </a:rPr>
              <a:t>Segment</a:t>
            </a:r>
            <a:endParaRPr sz="1500">
              <a:latin typeface="Trebuchet MS"/>
              <a:cs typeface="Trebuchet MS"/>
            </a:endParaRPr>
          </a:p>
          <a:p>
            <a:pPr algn="ctr" marL="260985" marR="257175" indent="-5080">
              <a:lnSpc>
                <a:spcPts val="1410"/>
              </a:lnSpc>
              <a:spcBef>
                <a:spcPts val="1325"/>
              </a:spcBef>
            </a:pPr>
            <a:r>
              <a:rPr dirty="0" sz="1250" spc="135">
                <a:latin typeface="Trebuchet MS"/>
                <a:cs typeface="Trebuchet MS"/>
              </a:rPr>
              <a:t>Startups</a:t>
            </a:r>
            <a:r>
              <a:rPr dirty="0" sz="1250" spc="85">
                <a:latin typeface="Trebuchet MS"/>
                <a:cs typeface="Trebuchet MS"/>
              </a:rPr>
              <a:t> </a:t>
            </a:r>
            <a:r>
              <a:rPr dirty="0" sz="1250" spc="145">
                <a:latin typeface="Trebuchet MS"/>
                <a:cs typeface="Trebuchet MS"/>
              </a:rPr>
              <a:t>and</a:t>
            </a:r>
            <a:r>
              <a:rPr dirty="0" sz="1250" spc="135">
                <a:latin typeface="Trebuchet MS"/>
                <a:cs typeface="Trebuchet MS"/>
              </a:rPr>
              <a:t> </a:t>
            </a:r>
            <a:r>
              <a:rPr dirty="0" sz="1250" spc="114">
                <a:latin typeface="Trebuchet MS"/>
                <a:cs typeface="Trebuchet MS"/>
              </a:rPr>
              <a:t>small-</a:t>
            </a:r>
            <a:r>
              <a:rPr dirty="0" sz="1250" spc="120">
                <a:latin typeface="Trebuchet MS"/>
                <a:cs typeface="Trebuchet MS"/>
              </a:rPr>
              <a:t>scale</a:t>
            </a:r>
            <a:r>
              <a:rPr dirty="0" sz="1250" spc="90">
                <a:latin typeface="Trebuchet MS"/>
                <a:cs typeface="Trebuchet MS"/>
              </a:rPr>
              <a:t> </a:t>
            </a:r>
            <a:r>
              <a:rPr dirty="0" sz="1250" spc="170">
                <a:latin typeface="Trebuchet MS"/>
                <a:cs typeface="Trebuchet MS"/>
              </a:rPr>
              <a:t>SaaS </a:t>
            </a:r>
            <a:r>
              <a:rPr dirty="0" sz="1250" spc="130">
                <a:latin typeface="Trebuchet MS"/>
                <a:cs typeface="Trebuchet MS"/>
              </a:rPr>
              <a:t>developers</a:t>
            </a:r>
            <a:r>
              <a:rPr dirty="0" sz="1250" spc="80">
                <a:latin typeface="Trebuchet MS"/>
                <a:cs typeface="Trebuchet MS"/>
              </a:rPr>
              <a:t> </a:t>
            </a:r>
            <a:r>
              <a:rPr dirty="0" sz="1250" spc="135">
                <a:latin typeface="Trebuchet MS"/>
                <a:cs typeface="Trebuchet MS"/>
              </a:rPr>
              <a:t>looking</a:t>
            </a:r>
            <a:r>
              <a:rPr dirty="0" sz="1250" spc="130">
                <a:latin typeface="Trebuchet MS"/>
                <a:cs typeface="Trebuchet MS"/>
              </a:rPr>
              <a:t> </a:t>
            </a:r>
            <a:r>
              <a:rPr dirty="0" sz="1250" spc="80">
                <a:latin typeface="Trebuchet MS"/>
                <a:cs typeface="Trebuchet MS"/>
              </a:rPr>
              <a:t>to</a:t>
            </a:r>
            <a:r>
              <a:rPr dirty="0" sz="1250" spc="95">
                <a:latin typeface="Trebuchet MS"/>
                <a:cs typeface="Trebuchet MS"/>
              </a:rPr>
              <a:t> </a:t>
            </a:r>
            <a:r>
              <a:rPr dirty="0" sz="1250" spc="105">
                <a:latin typeface="Trebuchet MS"/>
                <a:cs typeface="Trebuchet MS"/>
              </a:rPr>
              <a:t>integrate </a:t>
            </a:r>
            <a:r>
              <a:rPr dirty="0" sz="1250" spc="90">
                <a:latin typeface="Trebuchet MS"/>
                <a:cs typeface="Trebuchet MS"/>
              </a:rPr>
              <a:t>affordable, </a:t>
            </a:r>
            <a:r>
              <a:rPr dirty="0" sz="1250" spc="120">
                <a:latin typeface="Trebuchet MS"/>
                <a:cs typeface="Trebuchet MS"/>
              </a:rPr>
              <a:t>scalable</a:t>
            </a:r>
            <a:r>
              <a:rPr dirty="0" sz="1250" spc="100">
                <a:latin typeface="Trebuchet MS"/>
                <a:cs typeface="Trebuchet MS"/>
              </a:rPr>
              <a:t> </a:t>
            </a:r>
            <a:r>
              <a:rPr dirty="0" sz="1250" spc="95">
                <a:latin typeface="Trebuchet MS"/>
                <a:cs typeface="Trebuchet MS"/>
              </a:rPr>
              <a:t>web</a:t>
            </a:r>
            <a:endParaRPr sz="1250">
              <a:latin typeface="Trebuchet MS"/>
              <a:cs typeface="Trebuchet MS"/>
            </a:endParaRPr>
          </a:p>
          <a:p>
            <a:pPr algn="ctr" marR="635">
              <a:lnSpc>
                <a:spcPts val="1375"/>
              </a:lnSpc>
            </a:pPr>
            <a:r>
              <a:rPr dirty="0" sz="1250" spc="130">
                <a:latin typeface="Trebuchet MS"/>
                <a:cs typeface="Trebuchet MS"/>
              </a:rPr>
              <a:t>scraping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5811" y="2242927"/>
            <a:ext cx="1220254" cy="122025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59518" y="3556237"/>
            <a:ext cx="2724785" cy="1240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859155">
              <a:lnSpc>
                <a:spcPts val="1720"/>
              </a:lnSpc>
              <a:spcBef>
                <a:spcPts val="135"/>
              </a:spcBef>
            </a:pPr>
            <a:r>
              <a:rPr dirty="0" sz="1500" spc="114" b="1">
                <a:solidFill>
                  <a:srgbClr val="F16629"/>
                </a:solidFill>
                <a:latin typeface="Trebuchet MS"/>
                <a:cs typeface="Trebuchet MS"/>
              </a:rPr>
              <a:t>John</a:t>
            </a:r>
            <a:r>
              <a:rPr dirty="0" sz="1500" spc="150" b="1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dirty="0" sz="1500" spc="220" b="1">
                <a:solidFill>
                  <a:srgbClr val="F16629"/>
                </a:solidFill>
                <a:latin typeface="Trebuchet MS"/>
                <a:cs typeface="Trebuchet MS"/>
              </a:rPr>
              <a:t>Doe</a:t>
            </a:r>
            <a:endParaRPr sz="1500">
              <a:latin typeface="Trebuchet MS"/>
              <a:cs typeface="Trebuchet MS"/>
            </a:endParaRPr>
          </a:p>
          <a:p>
            <a:pPr marL="135890" marR="128270" indent="358140">
              <a:lnSpc>
                <a:spcPts val="1540"/>
              </a:lnSpc>
              <a:spcBef>
                <a:spcPts val="85"/>
              </a:spcBef>
            </a:pPr>
            <a:r>
              <a:rPr dirty="0" sz="1400" spc="250" b="1">
                <a:latin typeface="Trebuchet MS"/>
                <a:cs typeface="Trebuchet MS"/>
              </a:rPr>
              <a:t>Age</a:t>
            </a:r>
            <a:r>
              <a:rPr dirty="0" sz="1400" spc="185" b="1">
                <a:latin typeface="Trebuchet MS"/>
                <a:cs typeface="Trebuchet MS"/>
              </a:rPr>
              <a:t> </a:t>
            </a:r>
            <a:r>
              <a:rPr dirty="0" sz="1400" spc="155" b="1">
                <a:latin typeface="Trebuchet MS"/>
                <a:cs typeface="Trebuchet MS"/>
              </a:rPr>
              <a:t>in</a:t>
            </a:r>
            <a:r>
              <a:rPr dirty="0" sz="1400" spc="204" b="1">
                <a:latin typeface="Trebuchet MS"/>
                <a:cs typeface="Trebuchet MS"/>
              </a:rPr>
              <a:t> </a:t>
            </a:r>
            <a:r>
              <a:rPr dirty="0" sz="1400" spc="180" b="1">
                <a:latin typeface="Trebuchet MS"/>
                <a:cs typeface="Trebuchet MS"/>
              </a:rPr>
              <a:t>years:</a:t>
            </a:r>
            <a:r>
              <a:rPr dirty="0" sz="1400" spc="195" b="1">
                <a:latin typeface="Trebuchet MS"/>
                <a:cs typeface="Trebuchet MS"/>
              </a:rPr>
              <a:t> </a:t>
            </a:r>
            <a:r>
              <a:rPr dirty="0" sz="1400" spc="135" b="1">
                <a:latin typeface="Trebuchet MS"/>
                <a:cs typeface="Trebuchet MS"/>
              </a:rPr>
              <a:t>35 </a:t>
            </a:r>
            <a:r>
              <a:rPr dirty="0" sz="1400" spc="175" b="1">
                <a:latin typeface="Trebuchet MS"/>
                <a:cs typeface="Trebuchet MS"/>
              </a:rPr>
              <a:t>Location:</a:t>
            </a:r>
            <a:r>
              <a:rPr dirty="0" sz="1400" spc="210" b="1">
                <a:latin typeface="Trebuchet MS"/>
                <a:cs typeface="Trebuchet MS"/>
              </a:rPr>
              <a:t> </a:t>
            </a:r>
            <a:r>
              <a:rPr dirty="0" sz="1400" spc="195" b="1">
                <a:latin typeface="Trebuchet MS"/>
                <a:cs typeface="Trebuchet MS"/>
              </a:rPr>
              <a:t>Metropolitan</a:t>
            </a:r>
            <a:endParaRPr sz="1400">
              <a:latin typeface="Trebuchet MS"/>
              <a:cs typeface="Trebuchet MS"/>
            </a:endParaRPr>
          </a:p>
          <a:p>
            <a:pPr algn="ctr" marL="635">
              <a:lnSpc>
                <a:spcPts val="1465"/>
              </a:lnSpc>
            </a:pPr>
            <a:r>
              <a:rPr dirty="0" sz="1400" spc="204" b="1">
                <a:latin typeface="Trebuchet MS"/>
                <a:cs typeface="Trebuchet MS"/>
              </a:rPr>
              <a:t>Organizational</a:t>
            </a:r>
            <a:r>
              <a:rPr dirty="0" sz="1400" spc="210" b="1">
                <a:latin typeface="Trebuchet MS"/>
                <a:cs typeface="Trebuchet MS"/>
              </a:rPr>
              <a:t> </a:t>
            </a:r>
            <a:r>
              <a:rPr dirty="0" sz="1400" spc="150" b="1">
                <a:latin typeface="Trebuchet MS"/>
                <a:cs typeface="Trebuchet MS"/>
              </a:rPr>
              <a:t>Role: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570"/>
              </a:lnSpc>
            </a:pPr>
            <a:r>
              <a:rPr dirty="0" sz="1400" spc="235" b="1">
                <a:latin typeface="Trebuchet MS"/>
                <a:cs typeface="Trebuchet MS"/>
              </a:rPr>
              <a:t>{Persona's</a:t>
            </a:r>
            <a:r>
              <a:rPr dirty="0" sz="1400" spc="200" b="1">
                <a:latin typeface="Trebuchet MS"/>
                <a:cs typeface="Trebuchet MS"/>
              </a:rPr>
              <a:t> </a:t>
            </a:r>
            <a:r>
              <a:rPr dirty="0" sz="1400" spc="195" b="1">
                <a:latin typeface="Trebuchet MS"/>
                <a:cs typeface="Trebuchet MS"/>
              </a:rPr>
              <a:t>primary</a:t>
            </a:r>
            <a:r>
              <a:rPr dirty="0" sz="1400" spc="190" b="1">
                <a:latin typeface="Trebuchet MS"/>
                <a:cs typeface="Trebuchet MS"/>
              </a:rPr>
              <a:t> role}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10"/>
              </a:lnSpc>
            </a:pPr>
            <a:r>
              <a:rPr dirty="0" sz="1400">
                <a:latin typeface="Trebuchet MS"/>
                <a:cs typeface="Trebuchet MS"/>
              </a:rPr>
              <a:t>(if</a:t>
            </a:r>
            <a:r>
              <a:rPr dirty="0" sz="1400" spc="235">
                <a:latin typeface="Trebuchet MS"/>
                <a:cs typeface="Trebuchet MS"/>
              </a:rPr>
              <a:t> </a:t>
            </a:r>
            <a:r>
              <a:rPr dirty="0" sz="1400" spc="90">
                <a:latin typeface="Trebuchet MS"/>
                <a:cs typeface="Trebuchet MS"/>
              </a:rPr>
              <a:t>applicable)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19236" y="2270902"/>
            <a:ext cx="76327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110">
                <a:latin typeface="Trebuchet MS"/>
                <a:cs typeface="Trebuchet MS"/>
              </a:rPr>
              <a:t>Persona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488193" y="2609011"/>
            <a:ext cx="1773555" cy="163195"/>
          </a:xfrm>
          <a:custGeom>
            <a:avLst/>
            <a:gdLst/>
            <a:ahLst/>
            <a:cxnLst/>
            <a:rect l="l" t="t" r="r" b="b"/>
            <a:pathLst>
              <a:path w="1773554" h="163194">
                <a:moveTo>
                  <a:pt x="1627009" y="73215"/>
                </a:moveTo>
                <a:lnTo>
                  <a:pt x="0" y="73215"/>
                </a:lnTo>
                <a:lnTo>
                  <a:pt x="0" y="97624"/>
                </a:lnTo>
                <a:lnTo>
                  <a:pt x="1627009" y="97624"/>
                </a:lnTo>
                <a:lnTo>
                  <a:pt x="1627009" y="73215"/>
                </a:lnTo>
                <a:close/>
              </a:path>
              <a:path w="1773554" h="163194">
                <a:moveTo>
                  <a:pt x="1773428" y="81343"/>
                </a:moveTo>
                <a:lnTo>
                  <a:pt x="1651406" y="0"/>
                </a:lnTo>
                <a:lnTo>
                  <a:pt x="1651406" y="162699"/>
                </a:lnTo>
                <a:lnTo>
                  <a:pt x="1773428" y="81343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2025-05-22T08:46:13Z</dcterms:created>
  <dcterms:modified xsi:type="dcterms:W3CDTF">2025-05-22T08:46:13Z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2025-05-22T00:00:00Z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2025-05-22T00:00:00Z</vt:filetime>
  </property>
  <property fmtid="{D5CDD505-2E9C-101B-9397-08002B2CF9AE}" pid="5" name="Producer">
    <vt:lpwstr>pdf-merger-js</vt:lpwstr>
  </property>
</Properties>
</file>